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806" r:id="rId1"/>
  </p:sldMasterIdLst>
  <p:notesMasterIdLst>
    <p:notesMasterId r:id="rId45"/>
  </p:notesMasterIdLst>
  <p:sldIdLst>
    <p:sldId id="297" r:id="rId2"/>
    <p:sldId id="302" r:id="rId3"/>
    <p:sldId id="292" r:id="rId4"/>
    <p:sldId id="293" r:id="rId5"/>
    <p:sldId id="294" r:id="rId6"/>
    <p:sldId id="257" r:id="rId7"/>
    <p:sldId id="301" r:id="rId8"/>
    <p:sldId id="258" r:id="rId9"/>
    <p:sldId id="298" r:id="rId10"/>
    <p:sldId id="261" r:id="rId11"/>
    <p:sldId id="262" r:id="rId12"/>
    <p:sldId id="259" r:id="rId13"/>
    <p:sldId id="263" r:id="rId14"/>
    <p:sldId id="264" r:id="rId15"/>
    <p:sldId id="288" r:id="rId16"/>
    <p:sldId id="287" r:id="rId17"/>
    <p:sldId id="289" r:id="rId18"/>
    <p:sldId id="285" r:id="rId19"/>
    <p:sldId id="265" r:id="rId20"/>
    <p:sldId id="266" r:id="rId21"/>
    <p:sldId id="267" r:id="rId22"/>
    <p:sldId id="268" r:id="rId23"/>
    <p:sldId id="275" r:id="rId24"/>
    <p:sldId id="276" r:id="rId25"/>
    <p:sldId id="277" r:id="rId26"/>
    <p:sldId id="269" r:id="rId27"/>
    <p:sldId id="270" r:id="rId28"/>
    <p:sldId id="303" r:id="rId29"/>
    <p:sldId id="304" r:id="rId30"/>
    <p:sldId id="271" r:id="rId31"/>
    <p:sldId id="272" r:id="rId32"/>
    <p:sldId id="273" r:id="rId33"/>
    <p:sldId id="286" r:id="rId34"/>
    <p:sldId id="290" r:id="rId35"/>
    <p:sldId id="278" r:id="rId36"/>
    <p:sldId id="279" r:id="rId37"/>
    <p:sldId id="295" r:id="rId38"/>
    <p:sldId id="282" r:id="rId39"/>
    <p:sldId id="283" r:id="rId40"/>
    <p:sldId id="284" r:id="rId41"/>
    <p:sldId id="291" r:id="rId42"/>
    <p:sldId id="300" r:id="rId43"/>
    <p:sldId id="299" r:id="rId44"/>
  </p:sldIdLst>
  <p:sldSz cx="9144000" cy="5143500" type="screen16x9"/>
  <p:notesSz cx="6858000" cy="9144000"/>
  <p:embeddedFontLst>
    <p:embeddedFont>
      <p:font typeface="Century Gothic" panose="020B0502020202020204" pitchFamily="34" charset="0"/>
      <p:regular r:id="rId46"/>
      <p:bold r:id="rId47"/>
      <p:italic r:id="rId48"/>
      <p:boldItalic r:id="rId49"/>
    </p:embeddedFont>
    <p:embeddedFont>
      <p:font typeface="Oswald" pitchFamily="2" charset="77"/>
      <p:regular r:id="rId50"/>
      <p:bold r:id="rId51"/>
    </p:embeddedFont>
    <p:embeddedFont>
      <p:font typeface="Wingdings 3" pitchFamily="2" charset="2"/>
      <p:regular r:id="rId5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10"/>
    <p:restoredTop sz="94661"/>
  </p:normalViewPr>
  <p:slideViewPr>
    <p:cSldViewPr snapToGrid="0">
      <p:cViewPr varScale="1">
        <p:scale>
          <a:sx n="152" d="100"/>
          <a:sy n="152" d="100"/>
        </p:scale>
        <p:origin x="304"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4F67D-F787-43D6-8BCA-D4AD15E0284E}" type="doc">
      <dgm:prSet loTypeId="urn:microsoft.com/office/officeart/2016/7/layout/VerticalHollowActionList" loCatId="List" qsTypeId="urn:microsoft.com/office/officeart/2005/8/quickstyle/simple5" qsCatId="simple" csTypeId="urn:microsoft.com/office/officeart/2005/8/colors/accent1_2" csCatId="accent1" phldr="1"/>
      <dgm:spPr/>
      <dgm:t>
        <a:bodyPr/>
        <a:lstStyle/>
        <a:p>
          <a:endParaRPr lang="en-US"/>
        </a:p>
      </dgm:t>
    </dgm:pt>
    <dgm:pt modelId="{26F45D16-BFF7-45EB-8E4E-E60528A73D07}">
      <dgm:prSet/>
      <dgm:spPr/>
      <dgm:t>
        <a:bodyPr/>
        <a:lstStyle/>
        <a:p>
          <a:r>
            <a:rPr lang="en-US" dirty="0"/>
            <a:t>1:</a:t>
          </a:r>
        </a:p>
      </dgm:t>
    </dgm:pt>
    <dgm:pt modelId="{EC82D687-8DFE-4C28-B553-D4533BB1B66B}" type="parTrans" cxnId="{0724F2CD-9B53-41B3-9992-AA3FF6EDF7D2}">
      <dgm:prSet/>
      <dgm:spPr/>
      <dgm:t>
        <a:bodyPr/>
        <a:lstStyle/>
        <a:p>
          <a:endParaRPr lang="en-US"/>
        </a:p>
      </dgm:t>
    </dgm:pt>
    <dgm:pt modelId="{77BCCC84-5942-438F-9476-C9604998D545}" type="sibTrans" cxnId="{0724F2CD-9B53-41B3-9992-AA3FF6EDF7D2}">
      <dgm:prSet/>
      <dgm:spPr/>
      <dgm:t>
        <a:bodyPr/>
        <a:lstStyle/>
        <a:p>
          <a:endParaRPr lang="en-US"/>
        </a:p>
      </dgm:t>
    </dgm:pt>
    <dgm:pt modelId="{207ACD55-07D6-4DAE-BB62-9B707D75CC56}">
      <dgm:prSet/>
      <dgm:spPr/>
      <dgm:t>
        <a:bodyPr/>
        <a:lstStyle/>
        <a:p>
          <a:r>
            <a:rPr lang="en-US" dirty="0"/>
            <a:t>Attach LEDs and Resistors (SMD Components) to the PCBs.</a:t>
          </a:r>
        </a:p>
      </dgm:t>
    </dgm:pt>
    <dgm:pt modelId="{E634C1E3-7D63-41BF-B52A-7DB5894E4178}" type="sibTrans" cxnId="{905513A9-0D25-4264-BCAA-CBBD23FBA330}">
      <dgm:prSet/>
      <dgm:spPr/>
      <dgm:t>
        <a:bodyPr/>
        <a:lstStyle/>
        <a:p>
          <a:endParaRPr lang="en-US"/>
        </a:p>
      </dgm:t>
    </dgm:pt>
    <dgm:pt modelId="{476B7D4F-8576-428B-8095-CD753CA471DD}" type="parTrans" cxnId="{905513A9-0D25-4264-BCAA-CBBD23FBA330}">
      <dgm:prSet/>
      <dgm:spPr/>
      <dgm:t>
        <a:bodyPr/>
        <a:lstStyle/>
        <a:p>
          <a:endParaRPr lang="en-US"/>
        </a:p>
      </dgm:t>
    </dgm:pt>
    <dgm:pt modelId="{FEC97702-E16B-4F5C-AD69-D5EA2BF4AC8A}">
      <dgm:prSet/>
      <dgm:spPr/>
      <dgm:t>
        <a:bodyPr/>
        <a:lstStyle/>
        <a:p>
          <a:r>
            <a:rPr lang="en-US" dirty="0"/>
            <a:t>2:</a:t>
          </a:r>
        </a:p>
      </dgm:t>
    </dgm:pt>
    <dgm:pt modelId="{34F52517-DAA5-4E43-8F51-86F9A65D76F6}" type="sibTrans" cxnId="{00188557-90E6-4AD6-B2A0-4571164102B4}">
      <dgm:prSet/>
      <dgm:spPr/>
      <dgm:t>
        <a:bodyPr/>
        <a:lstStyle/>
        <a:p>
          <a:endParaRPr lang="en-US"/>
        </a:p>
      </dgm:t>
    </dgm:pt>
    <dgm:pt modelId="{75A17823-0C60-4612-827C-BB796FE4224F}" type="parTrans" cxnId="{00188557-90E6-4AD6-B2A0-4571164102B4}">
      <dgm:prSet/>
      <dgm:spPr/>
      <dgm:t>
        <a:bodyPr/>
        <a:lstStyle/>
        <a:p>
          <a:endParaRPr lang="en-US"/>
        </a:p>
      </dgm:t>
    </dgm:pt>
    <dgm:pt modelId="{60749DB6-F5DC-444B-90DA-579403826503}">
      <dgm:prSet/>
      <dgm:spPr/>
      <dgm:t>
        <a:bodyPr/>
        <a:lstStyle/>
        <a:p>
          <a:r>
            <a:rPr lang="en-US" dirty="0"/>
            <a:t>Solder the USB-C and JST connectors. These are supported by the outer case.</a:t>
          </a:r>
        </a:p>
      </dgm:t>
    </dgm:pt>
    <dgm:pt modelId="{C9D6A479-280B-4AD6-989E-AEEE535216B9}" type="sibTrans" cxnId="{C05F8A63-5000-42D3-98CE-BE5A81901BF2}">
      <dgm:prSet/>
      <dgm:spPr/>
      <dgm:t>
        <a:bodyPr/>
        <a:lstStyle/>
        <a:p>
          <a:endParaRPr lang="en-US"/>
        </a:p>
      </dgm:t>
    </dgm:pt>
    <dgm:pt modelId="{FC571C25-98F5-4748-A78D-B7751B631D94}" type="parTrans" cxnId="{C05F8A63-5000-42D3-98CE-BE5A81901BF2}">
      <dgm:prSet/>
      <dgm:spPr/>
      <dgm:t>
        <a:bodyPr/>
        <a:lstStyle/>
        <a:p>
          <a:endParaRPr lang="en-US"/>
        </a:p>
      </dgm:t>
    </dgm:pt>
    <dgm:pt modelId="{74856357-9248-4C26-9541-02F153D55B6E}">
      <dgm:prSet/>
      <dgm:spPr/>
      <dgm:t>
        <a:bodyPr/>
        <a:lstStyle/>
        <a:p>
          <a:r>
            <a:rPr lang="en-US" dirty="0"/>
            <a:t>3:</a:t>
          </a:r>
        </a:p>
      </dgm:t>
    </dgm:pt>
    <dgm:pt modelId="{0356B281-EF6B-4B78-B0D9-988BAB9E2095}" type="sibTrans" cxnId="{48A7062E-5FE8-4CAF-BBB2-561093907F47}">
      <dgm:prSet/>
      <dgm:spPr/>
      <dgm:t>
        <a:bodyPr/>
        <a:lstStyle/>
        <a:p>
          <a:endParaRPr lang="en-US"/>
        </a:p>
      </dgm:t>
    </dgm:pt>
    <dgm:pt modelId="{61AA7F83-456B-43F7-8531-CBCE0DD8CFC2}" type="parTrans" cxnId="{48A7062E-5FE8-4CAF-BBB2-561093907F47}">
      <dgm:prSet/>
      <dgm:spPr/>
      <dgm:t>
        <a:bodyPr/>
        <a:lstStyle/>
        <a:p>
          <a:endParaRPr lang="en-US"/>
        </a:p>
      </dgm:t>
    </dgm:pt>
    <dgm:pt modelId="{6AB9178D-E5A1-4003-9613-8751F6C3FAB4}">
      <dgm:prSet/>
      <dgm:spPr/>
      <dgm:t>
        <a:bodyPr/>
        <a:lstStyle/>
        <a:p>
          <a:r>
            <a:rPr lang="en-US" dirty="0"/>
            <a:t>Solder the larger components directly to the PCBs. The microcontroller and SDP chip should be elevated with pin headers.</a:t>
          </a:r>
        </a:p>
      </dgm:t>
    </dgm:pt>
    <dgm:pt modelId="{B1075E0C-F5EE-4786-A090-CFC7E1E20E45}" type="sibTrans" cxnId="{6598B226-BD6B-46BC-8ECE-80CA42F0D4EE}">
      <dgm:prSet/>
      <dgm:spPr/>
      <dgm:t>
        <a:bodyPr/>
        <a:lstStyle/>
        <a:p>
          <a:endParaRPr lang="en-US"/>
        </a:p>
      </dgm:t>
    </dgm:pt>
    <dgm:pt modelId="{C8D1D069-92FB-489C-93F1-B527A036D744}" type="parTrans" cxnId="{6598B226-BD6B-46BC-8ECE-80CA42F0D4EE}">
      <dgm:prSet/>
      <dgm:spPr/>
      <dgm:t>
        <a:bodyPr/>
        <a:lstStyle/>
        <a:p>
          <a:endParaRPr lang="en-US"/>
        </a:p>
      </dgm:t>
    </dgm:pt>
    <dgm:pt modelId="{982EFDB7-84CB-4A19-80F7-B83690C48A71}">
      <dgm:prSet/>
      <dgm:spPr/>
      <dgm:t>
        <a:bodyPr/>
        <a:lstStyle/>
        <a:p>
          <a:r>
            <a:rPr lang="en-US" dirty="0"/>
            <a:t>4:</a:t>
          </a:r>
        </a:p>
      </dgm:t>
    </dgm:pt>
    <dgm:pt modelId="{5F41517C-89DA-4E13-9921-44D622E220E7}" type="sibTrans" cxnId="{85867AB7-0AD5-4C0D-B610-BB68281EB900}">
      <dgm:prSet/>
      <dgm:spPr/>
      <dgm:t>
        <a:bodyPr/>
        <a:lstStyle/>
        <a:p>
          <a:endParaRPr lang="en-US"/>
        </a:p>
      </dgm:t>
    </dgm:pt>
    <dgm:pt modelId="{17D3BCB4-BEB6-4E2F-A656-DFE4F6ADC3D8}" type="parTrans" cxnId="{85867AB7-0AD5-4C0D-B610-BB68281EB900}">
      <dgm:prSet/>
      <dgm:spPr/>
      <dgm:t>
        <a:bodyPr/>
        <a:lstStyle/>
        <a:p>
          <a:endParaRPr lang="en-US"/>
        </a:p>
      </dgm:t>
    </dgm:pt>
    <dgm:pt modelId="{962DF030-705C-49B6-9F35-F0D14017AD96}">
      <dgm:prSet/>
      <dgm:spPr/>
      <dgm:t>
        <a:bodyPr/>
        <a:lstStyle/>
        <a:p>
          <a:r>
            <a:rPr lang="en-US" dirty="0"/>
            <a:t>Add the power switch. When done, connect the battery Glue/</a:t>
          </a:r>
          <a:r>
            <a:rPr lang="en-US" dirty="0" err="1"/>
            <a:t>sSand</a:t>
          </a:r>
          <a:r>
            <a:rPr lang="en-US" dirty="0"/>
            <a:t> as needed.</a:t>
          </a:r>
        </a:p>
      </dgm:t>
    </dgm:pt>
    <dgm:pt modelId="{1F5C4594-FDDC-4EEE-AF1A-467DD3E06BDF}" type="sibTrans" cxnId="{DE0DEC3C-F878-4D30-B3FA-4D3092D203AD}">
      <dgm:prSet/>
      <dgm:spPr/>
      <dgm:t>
        <a:bodyPr/>
        <a:lstStyle/>
        <a:p>
          <a:endParaRPr lang="en-US"/>
        </a:p>
      </dgm:t>
    </dgm:pt>
    <dgm:pt modelId="{3E38CBDB-6D04-419A-8AD2-F2B5C4CE701C}" type="parTrans" cxnId="{DE0DEC3C-F878-4D30-B3FA-4D3092D203AD}">
      <dgm:prSet/>
      <dgm:spPr/>
      <dgm:t>
        <a:bodyPr/>
        <a:lstStyle/>
        <a:p>
          <a:endParaRPr lang="en-US"/>
        </a:p>
      </dgm:t>
    </dgm:pt>
    <dgm:pt modelId="{778E796F-DAD1-8F43-9162-9B9F651A4CC4}" type="pres">
      <dgm:prSet presAssocID="{B2E4F67D-F787-43D6-8BCA-D4AD15E0284E}" presName="Name0" presStyleCnt="0">
        <dgm:presLayoutVars>
          <dgm:dir/>
          <dgm:animLvl val="lvl"/>
          <dgm:resizeHandles val="exact"/>
        </dgm:presLayoutVars>
      </dgm:prSet>
      <dgm:spPr/>
    </dgm:pt>
    <dgm:pt modelId="{7709590C-803E-B44A-90C9-D06215E67F61}" type="pres">
      <dgm:prSet presAssocID="{26F45D16-BFF7-45EB-8E4E-E60528A73D07}" presName="linNode" presStyleCnt="0"/>
      <dgm:spPr/>
    </dgm:pt>
    <dgm:pt modelId="{7A64B28A-B874-A141-9763-FBF2E9D93632}" type="pres">
      <dgm:prSet presAssocID="{26F45D16-BFF7-45EB-8E4E-E60528A73D07}" presName="parentText" presStyleLbl="solidFgAcc1" presStyleIdx="0" presStyleCnt="4">
        <dgm:presLayoutVars>
          <dgm:chMax val="1"/>
          <dgm:bulletEnabled/>
        </dgm:presLayoutVars>
      </dgm:prSet>
      <dgm:spPr/>
    </dgm:pt>
    <dgm:pt modelId="{4B5A4AF1-00BD-2D40-9A52-6090DC6DA0A3}" type="pres">
      <dgm:prSet presAssocID="{26F45D16-BFF7-45EB-8E4E-E60528A73D07}" presName="descendantText" presStyleLbl="alignNode1" presStyleIdx="0" presStyleCnt="4">
        <dgm:presLayoutVars>
          <dgm:bulletEnabled/>
        </dgm:presLayoutVars>
      </dgm:prSet>
      <dgm:spPr/>
    </dgm:pt>
    <dgm:pt modelId="{1D0CD4AE-E081-9A42-88C0-4A96DB7B098D}" type="pres">
      <dgm:prSet presAssocID="{77BCCC84-5942-438F-9476-C9604998D545}" presName="sp" presStyleCnt="0"/>
      <dgm:spPr/>
    </dgm:pt>
    <dgm:pt modelId="{1EE03995-9BC2-5F49-B534-AAD04136853F}" type="pres">
      <dgm:prSet presAssocID="{FEC97702-E16B-4F5C-AD69-D5EA2BF4AC8A}" presName="linNode" presStyleCnt="0"/>
      <dgm:spPr/>
    </dgm:pt>
    <dgm:pt modelId="{012374EB-8466-FB40-A7C0-037F0E03457A}" type="pres">
      <dgm:prSet presAssocID="{FEC97702-E16B-4F5C-AD69-D5EA2BF4AC8A}" presName="parentText" presStyleLbl="solidFgAcc1" presStyleIdx="1" presStyleCnt="4">
        <dgm:presLayoutVars>
          <dgm:chMax val="1"/>
          <dgm:bulletEnabled/>
        </dgm:presLayoutVars>
      </dgm:prSet>
      <dgm:spPr/>
    </dgm:pt>
    <dgm:pt modelId="{86EAA320-AE03-4748-8E12-7AB589C178CE}" type="pres">
      <dgm:prSet presAssocID="{FEC97702-E16B-4F5C-AD69-D5EA2BF4AC8A}" presName="descendantText" presStyleLbl="alignNode1" presStyleIdx="1" presStyleCnt="4">
        <dgm:presLayoutVars>
          <dgm:bulletEnabled/>
        </dgm:presLayoutVars>
      </dgm:prSet>
      <dgm:spPr/>
    </dgm:pt>
    <dgm:pt modelId="{C2352D25-2889-D74E-927A-F454FCFA1B97}" type="pres">
      <dgm:prSet presAssocID="{34F52517-DAA5-4E43-8F51-86F9A65D76F6}" presName="sp" presStyleCnt="0"/>
      <dgm:spPr/>
    </dgm:pt>
    <dgm:pt modelId="{78CB4F30-8DFD-D241-B66C-30622184847A}" type="pres">
      <dgm:prSet presAssocID="{74856357-9248-4C26-9541-02F153D55B6E}" presName="linNode" presStyleCnt="0"/>
      <dgm:spPr/>
    </dgm:pt>
    <dgm:pt modelId="{F248407D-E7A1-F44F-8C92-271A03122BAB}" type="pres">
      <dgm:prSet presAssocID="{74856357-9248-4C26-9541-02F153D55B6E}" presName="parentText" presStyleLbl="solidFgAcc1" presStyleIdx="2" presStyleCnt="4">
        <dgm:presLayoutVars>
          <dgm:chMax val="1"/>
          <dgm:bulletEnabled/>
        </dgm:presLayoutVars>
      </dgm:prSet>
      <dgm:spPr/>
    </dgm:pt>
    <dgm:pt modelId="{A795C77A-9C76-6C4A-93E2-CD0BD77D1553}" type="pres">
      <dgm:prSet presAssocID="{74856357-9248-4C26-9541-02F153D55B6E}" presName="descendantText" presStyleLbl="alignNode1" presStyleIdx="2" presStyleCnt="4">
        <dgm:presLayoutVars>
          <dgm:bulletEnabled/>
        </dgm:presLayoutVars>
      </dgm:prSet>
      <dgm:spPr/>
    </dgm:pt>
    <dgm:pt modelId="{D6FD7706-518C-FA40-B9F4-0C596AC1AB9B}" type="pres">
      <dgm:prSet presAssocID="{0356B281-EF6B-4B78-B0D9-988BAB9E2095}" presName="sp" presStyleCnt="0"/>
      <dgm:spPr/>
    </dgm:pt>
    <dgm:pt modelId="{03389A28-E70F-674C-B1FC-448226165BE0}" type="pres">
      <dgm:prSet presAssocID="{982EFDB7-84CB-4A19-80F7-B83690C48A71}" presName="linNode" presStyleCnt="0"/>
      <dgm:spPr/>
    </dgm:pt>
    <dgm:pt modelId="{C7B62210-6FE8-6844-AA90-2DAAE7EDC3D1}" type="pres">
      <dgm:prSet presAssocID="{982EFDB7-84CB-4A19-80F7-B83690C48A71}" presName="parentText" presStyleLbl="solidFgAcc1" presStyleIdx="3" presStyleCnt="4">
        <dgm:presLayoutVars>
          <dgm:chMax val="1"/>
          <dgm:bulletEnabled/>
        </dgm:presLayoutVars>
      </dgm:prSet>
      <dgm:spPr/>
    </dgm:pt>
    <dgm:pt modelId="{124F5DD2-FB63-294E-86E7-1C2A5A9BB30F}" type="pres">
      <dgm:prSet presAssocID="{982EFDB7-84CB-4A19-80F7-B83690C48A71}" presName="descendantText" presStyleLbl="alignNode1" presStyleIdx="3" presStyleCnt="4">
        <dgm:presLayoutVars>
          <dgm:bulletEnabled/>
        </dgm:presLayoutVars>
      </dgm:prSet>
      <dgm:spPr/>
    </dgm:pt>
  </dgm:ptLst>
  <dgm:cxnLst>
    <dgm:cxn modelId="{D829391B-FA3B-BD4D-8085-2F9642F21BF6}" type="presOf" srcId="{FEC97702-E16B-4F5C-AD69-D5EA2BF4AC8A}" destId="{012374EB-8466-FB40-A7C0-037F0E03457A}" srcOrd="0" destOrd="0" presId="urn:microsoft.com/office/officeart/2016/7/layout/VerticalHollowActionList"/>
    <dgm:cxn modelId="{6598B226-BD6B-46BC-8ECE-80CA42F0D4EE}" srcId="{74856357-9248-4C26-9541-02F153D55B6E}" destId="{6AB9178D-E5A1-4003-9613-8751F6C3FAB4}" srcOrd="0" destOrd="0" parTransId="{C8D1D069-92FB-489C-93F1-B527A036D744}" sibTransId="{B1075E0C-F5EE-4786-A090-CFC7E1E20E45}"/>
    <dgm:cxn modelId="{48A7062E-5FE8-4CAF-BBB2-561093907F47}" srcId="{B2E4F67D-F787-43D6-8BCA-D4AD15E0284E}" destId="{74856357-9248-4C26-9541-02F153D55B6E}" srcOrd="2" destOrd="0" parTransId="{61AA7F83-456B-43F7-8531-CBCE0DD8CFC2}" sibTransId="{0356B281-EF6B-4B78-B0D9-988BAB9E2095}"/>
    <dgm:cxn modelId="{75053531-F8A3-004F-AFFC-FDBD385692D4}" type="presOf" srcId="{982EFDB7-84CB-4A19-80F7-B83690C48A71}" destId="{C7B62210-6FE8-6844-AA90-2DAAE7EDC3D1}" srcOrd="0" destOrd="0" presId="urn:microsoft.com/office/officeart/2016/7/layout/VerticalHollowActionList"/>
    <dgm:cxn modelId="{DE0DEC3C-F878-4D30-B3FA-4D3092D203AD}" srcId="{982EFDB7-84CB-4A19-80F7-B83690C48A71}" destId="{962DF030-705C-49B6-9F35-F0D14017AD96}" srcOrd="0" destOrd="0" parTransId="{3E38CBDB-6D04-419A-8AD2-F2B5C4CE701C}" sibTransId="{1F5C4594-FDDC-4EEE-AF1A-467DD3E06BDF}"/>
    <dgm:cxn modelId="{96940E48-2A05-744A-812A-A8951E1EECC1}" type="presOf" srcId="{B2E4F67D-F787-43D6-8BCA-D4AD15E0284E}" destId="{778E796F-DAD1-8F43-9162-9B9F651A4CC4}" srcOrd="0" destOrd="0" presId="urn:microsoft.com/office/officeart/2016/7/layout/VerticalHollowActionList"/>
    <dgm:cxn modelId="{3E3ACE52-3C37-9148-B5ED-4E55E7688D80}" type="presOf" srcId="{74856357-9248-4C26-9541-02F153D55B6E}" destId="{F248407D-E7A1-F44F-8C92-271A03122BAB}" srcOrd="0" destOrd="0" presId="urn:microsoft.com/office/officeart/2016/7/layout/VerticalHollowActionList"/>
    <dgm:cxn modelId="{00188557-90E6-4AD6-B2A0-4571164102B4}" srcId="{B2E4F67D-F787-43D6-8BCA-D4AD15E0284E}" destId="{FEC97702-E16B-4F5C-AD69-D5EA2BF4AC8A}" srcOrd="1" destOrd="0" parTransId="{75A17823-0C60-4612-827C-BB796FE4224F}" sibTransId="{34F52517-DAA5-4E43-8F51-86F9A65D76F6}"/>
    <dgm:cxn modelId="{C05F8A63-5000-42D3-98CE-BE5A81901BF2}" srcId="{FEC97702-E16B-4F5C-AD69-D5EA2BF4AC8A}" destId="{60749DB6-F5DC-444B-90DA-579403826503}" srcOrd="0" destOrd="0" parTransId="{FC571C25-98F5-4748-A78D-B7751B631D94}" sibTransId="{C9D6A479-280B-4AD6-989E-AEEE535216B9}"/>
    <dgm:cxn modelId="{59DFA871-70A0-CA41-B5A0-862F21ACDDF2}" type="presOf" srcId="{962DF030-705C-49B6-9F35-F0D14017AD96}" destId="{124F5DD2-FB63-294E-86E7-1C2A5A9BB30F}" srcOrd="0" destOrd="0" presId="urn:microsoft.com/office/officeart/2016/7/layout/VerticalHollowActionList"/>
    <dgm:cxn modelId="{EE784095-4870-F345-8292-3478AFAAEC48}" type="presOf" srcId="{207ACD55-07D6-4DAE-BB62-9B707D75CC56}" destId="{4B5A4AF1-00BD-2D40-9A52-6090DC6DA0A3}" srcOrd="0" destOrd="0" presId="urn:microsoft.com/office/officeart/2016/7/layout/VerticalHollowActionList"/>
    <dgm:cxn modelId="{905513A9-0D25-4264-BCAA-CBBD23FBA330}" srcId="{26F45D16-BFF7-45EB-8E4E-E60528A73D07}" destId="{207ACD55-07D6-4DAE-BB62-9B707D75CC56}" srcOrd="0" destOrd="0" parTransId="{476B7D4F-8576-428B-8095-CD753CA471DD}" sibTransId="{E634C1E3-7D63-41BF-B52A-7DB5894E4178}"/>
    <dgm:cxn modelId="{85867AB7-0AD5-4C0D-B610-BB68281EB900}" srcId="{B2E4F67D-F787-43D6-8BCA-D4AD15E0284E}" destId="{982EFDB7-84CB-4A19-80F7-B83690C48A71}" srcOrd="3" destOrd="0" parTransId="{17D3BCB4-BEB6-4E2F-A656-DFE4F6ADC3D8}" sibTransId="{5F41517C-89DA-4E13-9921-44D622E220E7}"/>
    <dgm:cxn modelId="{855F02BE-6897-CD44-AB18-0044CED15C2F}" type="presOf" srcId="{26F45D16-BFF7-45EB-8E4E-E60528A73D07}" destId="{7A64B28A-B874-A141-9763-FBF2E9D93632}" srcOrd="0" destOrd="0" presId="urn:microsoft.com/office/officeart/2016/7/layout/VerticalHollowActionList"/>
    <dgm:cxn modelId="{A5F32FC7-0162-C84C-89C4-CF36E6A27C40}" type="presOf" srcId="{6AB9178D-E5A1-4003-9613-8751F6C3FAB4}" destId="{A795C77A-9C76-6C4A-93E2-CD0BD77D1553}" srcOrd="0" destOrd="0" presId="urn:microsoft.com/office/officeart/2016/7/layout/VerticalHollowActionList"/>
    <dgm:cxn modelId="{0724F2CD-9B53-41B3-9992-AA3FF6EDF7D2}" srcId="{B2E4F67D-F787-43D6-8BCA-D4AD15E0284E}" destId="{26F45D16-BFF7-45EB-8E4E-E60528A73D07}" srcOrd="0" destOrd="0" parTransId="{EC82D687-8DFE-4C28-B553-D4533BB1B66B}" sibTransId="{77BCCC84-5942-438F-9476-C9604998D545}"/>
    <dgm:cxn modelId="{99D18AE1-1DD1-8B4B-9EF0-FC785C13E63B}" type="presOf" srcId="{60749DB6-F5DC-444B-90DA-579403826503}" destId="{86EAA320-AE03-4748-8E12-7AB589C178CE}" srcOrd="0" destOrd="0" presId="urn:microsoft.com/office/officeart/2016/7/layout/VerticalHollowActionList"/>
    <dgm:cxn modelId="{328EFFDC-E5AE-6748-991C-656E5A3A2D03}" type="presParOf" srcId="{778E796F-DAD1-8F43-9162-9B9F651A4CC4}" destId="{7709590C-803E-B44A-90C9-D06215E67F61}" srcOrd="0" destOrd="0" presId="urn:microsoft.com/office/officeart/2016/7/layout/VerticalHollowActionList"/>
    <dgm:cxn modelId="{D01A51B3-1CED-EE4F-ACDB-65730DA2B526}" type="presParOf" srcId="{7709590C-803E-B44A-90C9-D06215E67F61}" destId="{7A64B28A-B874-A141-9763-FBF2E9D93632}" srcOrd="0" destOrd="0" presId="urn:microsoft.com/office/officeart/2016/7/layout/VerticalHollowActionList"/>
    <dgm:cxn modelId="{873FE3C7-402D-7C40-A970-EFC0EE638A8C}" type="presParOf" srcId="{7709590C-803E-B44A-90C9-D06215E67F61}" destId="{4B5A4AF1-00BD-2D40-9A52-6090DC6DA0A3}" srcOrd="1" destOrd="0" presId="urn:microsoft.com/office/officeart/2016/7/layout/VerticalHollowActionList"/>
    <dgm:cxn modelId="{EF50611F-572D-9546-A6BD-65CDC8CB3817}" type="presParOf" srcId="{778E796F-DAD1-8F43-9162-9B9F651A4CC4}" destId="{1D0CD4AE-E081-9A42-88C0-4A96DB7B098D}" srcOrd="1" destOrd="0" presId="urn:microsoft.com/office/officeart/2016/7/layout/VerticalHollowActionList"/>
    <dgm:cxn modelId="{46875B7A-3CB5-D441-91CF-D079BE026A30}" type="presParOf" srcId="{778E796F-DAD1-8F43-9162-9B9F651A4CC4}" destId="{1EE03995-9BC2-5F49-B534-AAD04136853F}" srcOrd="2" destOrd="0" presId="urn:microsoft.com/office/officeart/2016/7/layout/VerticalHollowActionList"/>
    <dgm:cxn modelId="{DFEF59DC-178D-D642-913A-390E5DE22C4B}" type="presParOf" srcId="{1EE03995-9BC2-5F49-B534-AAD04136853F}" destId="{012374EB-8466-FB40-A7C0-037F0E03457A}" srcOrd="0" destOrd="0" presId="urn:microsoft.com/office/officeart/2016/7/layout/VerticalHollowActionList"/>
    <dgm:cxn modelId="{A70A6B25-A216-1F4C-8741-79D5E694E7E9}" type="presParOf" srcId="{1EE03995-9BC2-5F49-B534-AAD04136853F}" destId="{86EAA320-AE03-4748-8E12-7AB589C178CE}" srcOrd="1" destOrd="0" presId="urn:microsoft.com/office/officeart/2016/7/layout/VerticalHollowActionList"/>
    <dgm:cxn modelId="{AE404620-7C05-5B4E-9024-EC795E664201}" type="presParOf" srcId="{778E796F-DAD1-8F43-9162-9B9F651A4CC4}" destId="{C2352D25-2889-D74E-927A-F454FCFA1B97}" srcOrd="3" destOrd="0" presId="urn:microsoft.com/office/officeart/2016/7/layout/VerticalHollowActionList"/>
    <dgm:cxn modelId="{5CA8E275-62D2-6B41-8B2F-5CEAA0DEA25A}" type="presParOf" srcId="{778E796F-DAD1-8F43-9162-9B9F651A4CC4}" destId="{78CB4F30-8DFD-D241-B66C-30622184847A}" srcOrd="4" destOrd="0" presId="urn:microsoft.com/office/officeart/2016/7/layout/VerticalHollowActionList"/>
    <dgm:cxn modelId="{0F40EB79-9008-674A-AB1D-9776669732BD}" type="presParOf" srcId="{78CB4F30-8DFD-D241-B66C-30622184847A}" destId="{F248407D-E7A1-F44F-8C92-271A03122BAB}" srcOrd="0" destOrd="0" presId="urn:microsoft.com/office/officeart/2016/7/layout/VerticalHollowActionList"/>
    <dgm:cxn modelId="{A420F95A-CF59-F941-8D7C-2D887192D290}" type="presParOf" srcId="{78CB4F30-8DFD-D241-B66C-30622184847A}" destId="{A795C77A-9C76-6C4A-93E2-CD0BD77D1553}" srcOrd="1" destOrd="0" presId="urn:microsoft.com/office/officeart/2016/7/layout/VerticalHollowActionList"/>
    <dgm:cxn modelId="{46A8E676-F0E9-FE48-8050-D28E5D63AF17}" type="presParOf" srcId="{778E796F-DAD1-8F43-9162-9B9F651A4CC4}" destId="{D6FD7706-518C-FA40-B9F4-0C596AC1AB9B}" srcOrd="5" destOrd="0" presId="urn:microsoft.com/office/officeart/2016/7/layout/VerticalHollowActionList"/>
    <dgm:cxn modelId="{A14336F0-CF0F-6540-9DB5-A297A8414FA8}" type="presParOf" srcId="{778E796F-DAD1-8F43-9162-9B9F651A4CC4}" destId="{03389A28-E70F-674C-B1FC-448226165BE0}" srcOrd="6" destOrd="0" presId="urn:microsoft.com/office/officeart/2016/7/layout/VerticalHollowActionList"/>
    <dgm:cxn modelId="{B72D3149-DEF6-5543-8811-79AE569531A3}" type="presParOf" srcId="{03389A28-E70F-674C-B1FC-448226165BE0}" destId="{C7B62210-6FE8-6844-AA90-2DAAE7EDC3D1}" srcOrd="0" destOrd="0" presId="urn:microsoft.com/office/officeart/2016/7/layout/VerticalHollowActionList"/>
    <dgm:cxn modelId="{022B9FC3-C2A9-A041-A8CA-F6DC5E7B558B}" type="presParOf" srcId="{03389A28-E70F-674C-B1FC-448226165BE0}" destId="{124F5DD2-FB63-294E-86E7-1C2A5A9BB30F}" srcOrd="1" destOrd="0" presId="urn:microsoft.com/office/officeart/2016/7/layout/VerticalHollowAction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26232C-896C-453F-A94E-EA6C1A57C706}">
      <dgm:prSet/>
      <dgm:spPr/>
      <dgm:t>
        <a:bodyPr/>
        <a:lstStyle/>
        <a:p>
          <a:r>
            <a:rPr lang="en-US" b="0" i="0"/>
            <a:t>If you would like to program your own unit, the base Arduino code and the necessary libraries are provided.</a:t>
          </a:r>
          <a:endParaRPr lang="en-US"/>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The Max patches used in my compositions as well as just the main receive patch is provided here as well. I am working to make a library that includes multiple options for using the data.</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a:t>Part lists, circuit diagrams, etc. are all available as well. I’m planning to sell these when complete, but if you want to make one yourself, I’ll have everything listed here. I’m unsure if I will offer it as a kit or not.</a:t>
          </a:r>
          <a:endParaRPr lang="en-US"/>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6722543-46DA-FA44-B1DB-97424D5EE96C}" type="pres">
      <dgm:prSet presAssocID="{8046CED2-4B93-4D06-BC7B-4CED9C74B389}" presName="hierChild1" presStyleCnt="0">
        <dgm:presLayoutVars>
          <dgm:chPref val="1"/>
          <dgm:dir/>
          <dgm:animOne val="branch"/>
          <dgm:animLvl val="lvl"/>
          <dgm:resizeHandles/>
        </dgm:presLayoutVars>
      </dgm:prSet>
      <dgm:spPr/>
    </dgm:pt>
    <dgm:pt modelId="{74D5A910-92C0-1C4D-B514-CC54E70BDA28}" type="pres">
      <dgm:prSet presAssocID="{A826232C-896C-453F-A94E-EA6C1A57C706}" presName="hierRoot1" presStyleCnt="0"/>
      <dgm:spPr/>
    </dgm:pt>
    <dgm:pt modelId="{9678027C-00B8-3545-A045-70C910897CEF}" type="pres">
      <dgm:prSet presAssocID="{A826232C-896C-453F-A94E-EA6C1A57C706}" presName="composite" presStyleCnt="0"/>
      <dgm:spPr/>
    </dgm:pt>
    <dgm:pt modelId="{DFB12944-C429-0246-97B4-855BCF7C06C7}" type="pres">
      <dgm:prSet presAssocID="{A826232C-896C-453F-A94E-EA6C1A57C706}" presName="background" presStyleLbl="node0" presStyleIdx="0" presStyleCnt="3"/>
      <dgm:spPr/>
    </dgm:pt>
    <dgm:pt modelId="{6CECB30F-2FE3-634C-9083-948C8D794192}" type="pres">
      <dgm:prSet presAssocID="{A826232C-896C-453F-A94E-EA6C1A57C706}" presName="text" presStyleLbl="fgAcc0" presStyleIdx="0" presStyleCnt="3">
        <dgm:presLayoutVars>
          <dgm:chPref val="3"/>
        </dgm:presLayoutVars>
      </dgm:prSet>
      <dgm:spPr/>
    </dgm:pt>
    <dgm:pt modelId="{E9BF781A-D6E8-824E-9A7C-B0455E94AE16}" type="pres">
      <dgm:prSet presAssocID="{A826232C-896C-453F-A94E-EA6C1A57C706}" presName="hierChild2" presStyleCnt="0"/>
      <dgm:spPr/>
    </dgm:pt>
    <dgm:pt modelId="{B76D1F3E-ED1E-7146-8BCB-AE24A4EC3550}" type="pres">
      <dgm:prSet presAssocID="{CF316C1D-60A2-45A4-ABE0-3D3C75D81C48}" presName="hierRoot1" presStyleCnt="0"/>
      <dgm:spPr/>
    </dgm:pt>
    <dgm:pt modelId="{C6E370F7-F43F-3A43-B1D8-B1A8D9CEB811}" type="pres">
      <dgm:prSet presAssocID="{CF316C1D-60A2-45A4-ABE0-3D3C75D81C48}" presName="composite" presStyleCnt="0"/>
      <dgm:spPr/>
    </dgm:pt>
    <dgm:pt modelId="{C97F450A-BB62-2D43-8860-92995D3B910A}" type="pres">
      <dgm:prSet presAssocID="{CF316C1D-60A2-45A4-ABE0-3D3C75D81C48}" presName="background" presStyleLbl="node0" presStyleIdx="1" presStyleCnt="3"/>
      <dgm:spPr/>
    </dgm:pt>
    <dgm:pt modelId="{54EF1D12-C3F5-C446-957C-5D1488A6C246}" type="pres">
      <dgm:prSet presAssocID="{CF316C1D-60A2-45A4-ABE0-3D3C75D81C48}" presName="text" presStyleLbl="fgAcc0" presStyleIdx="1" presStyleCnt="3">
        <dgm:presLayoutVars>
          <dgm:chPref val="3"/>
        </dgm:presLayoutVars>
      </dgm:prSet>
      <dgm:spPr/>
    </dgm:pt>
    <dgm:pt modelId="{835819C4-C97C-1F41-A8AE-53D8804A8B0C}" type="pres">
      <dgm:prSet presAssocID="{CF316C1D-60A2-45A4-ABE0-3D3C75D81C48}" presName="hierChild2" presStyleCnt="0"/>
      <dgm:spPr/>
    </dgm:pt>
    <dgm:pt modelId="{18AC9422-BE6F-8149-A57B-8588C27F844C}" type="pres">
      <dgm:prSet presAssocID="{47ED2933-789B-40BB-88C0-FBB0F08EB365}" presName="hierRoot1" presStyleCnt="0"/>
      <dgm:spPr/>
    </dgm:pt>
    <dgm:pt modelId="{AF972B27-614B-4742-8A83-E8F1A2F4FD87}" type="pres">
      <dgm:prSet presAssocID="{47ED2933-789B-40BB-88C0-FBB0F08EB365}" presName="composite" presStyleCnt="0"/>
      <dgm:spPr/>
    </dgm:pt>
    <dgm:pt modelId="{9F8AC5F1-D8D3-E947-B1BB-B8FFE04FBC60}" type="pres">
      <dgm:prSet presAssocID="{47ED2933-789B-40BB-88C0-FBB0F08EB365}" presName="background" presStyleLbl="node0" presStyleIdx="2" presStyleCnt="3"/>
      <dgm:spPr/>
    </dgm:pt>
    <dgm:pt modelId="{0D92848F-57C8-014F-88C9-36D696B68E5C}" type="pres">
      <dgm:prSet presAssocID="{47ED2933-789B-40BB-88C0-FBB0F08EB365}" presName="text" presStyleLbl="fgAcc0" presStyleIdx="2" presStyleCnt="3">
        <dgm:presLayoutVars>
          <dgm:chPref val="3"/>
        </dgm:presLayoutVars>
      </dgm:prSet>
      <dgm:spPr/>
    </dgm:pt>
    <dgm:pt modelId="{A3670275-1824-2541-9B04-FD9E5E998163}" type="pres">
      <dgm:prSet presAssocID="{47ED2933-789B-40BB-88C0-FBB0F08EB365}" presName="hierChild2" presStyleCnt="0"/>
      <dgm:spPr/>
    </dgm:pt>
  </dgm:ptLst>
  <dgm:cxnLst>
    <dgm:cxn modelId="{FB03D00D-2759-4820-8641-99659BDC0689}" srcId="{8046CED2-4B93-4D06-BC7B-4CED9C74B389}" destId="{CF316C1D-60A2-45A4-ABE0-3D3C75D81C48}" srcOrd="1" destOrd="0" parTransId="{1899151F-59F0-442E-819F-AD0D8A303790}" sibTransId="{F1B2DB2D-B18E-476C-83DC-82A90FFB5205}"/>
    <dgm:cxn modelId="{5FD5B123-C158-4D48-81A4-7F91362CE0CA}" type="presOf" srcId="{8046CED2-4B93-4D06-BC7B-4CED9C74B389}" destId="{16722543-46DA-FA44-B1DB-97424D5EE96C}" srcOrd="0" destOrd="0" presId="urn:microsoft.com/office/officeart/2005/8/layout/hierarchy1"/>
    <dgm:cxn modelId="{DB736143-EA38-4062-BE53-F1859C6B2E95}" srcId="{8046CED2-4B93-4D06-BC7B-4CED9C74B389}" destId="{47ED2933-789B-40BB-88C0-FBB0F08EB365}" srcOrd="2" destOrd="0" parTransId="{300902FF-8FD8-442E-A028-D646708ED92E}" sibTransId="{62C632D8-DFDD-4F71-ABD7-773275B31292}"/>
    <dgm:cxn modelId="{9EF7A3BC-00E0-442C-9C62-D0B13FA17F81}" srcId="{8046CED2-4B93-4D06-BC7B-4CED9C74B389}" destId="{A826232C-896C-453F-A94E-EA6C1A57C706}" srcOrd="0" destOrd="0" parTransId="{32818100-63CC-4B34-90F9-AE587B45F4B5}" sibTransId="{E9E95A60-7AAD-499D-B271-0300022F72D4}"/>
    <dgm:cxn modelId="{05033FBF-6236-EA46-AA46-CFB0DB016CF9}" type="presOf" srcId="{47ED2933-789B-40BB-88C0-FBB0F08EB365}" destId="{0D92848F-57C8-014F-88C9-36D696B68E5C}" srcOrd="0" destOrd="0" presId="urn:microsoft.com/office/officeart/2005/8/layout/hierarchy1"/>
    <dgm:cxn modelId="{D1AE93C9-DB27-4840-A3AB-FE5D1E78B287}" type="presOf" srcId="{A826232C-896C-453F-A94E-EA6C1A57C706}" destId="{6CECB30F-2FE3-634C-9083-948C8D794192}" srcOrd="0" destOrd="0" presId="urn:microsoft.com/office/officeart/2005/8/layout/hierarchy1"/>
    <dgm:cxn modelId="{0C2F6BFE-BD9E-2246-B7C6-8B95D72BD0E8}" type="presOf" srcId="{CF316C1D-60A2-45A4-ABE0-3D3C75D81C48}" destId="{54EF1D12-C3F5-C446-957C-5D1488A6C246}" srcOrd="0" destOrd="0" presId="urn:microsoft.com/office/officeart/2005/8/layout/hierarchy1"/>
    <dgm:cxn modelId="{B8FA18DB-CDAA-184F-9938-0B0B949FCEA0}" type="presParOf" srcId="{16722543-46DA-FA44-B1DB-97424D5EE96C}" destId="{74D5A910-92C0-1C4D-B514-CC54E70BDA28}" srcOrd="0" destOrd="0" presId="urn:microsoft.com/office/officeart/2005/8/layout/hierarchy1"/>
    <dgm:cxn modelId="{F30C2CAB-9233-3E4C-89D6-7F649B9F9721}" type="presParOf" srcId="{74D5A910-92C0-1C4D-B514-CC54E70BDA28}" destId="{9678027C-00B8-3545-A045-70C910897CEF}" srcOrd="0" destOrd="0" presId="urn:microsoft.com/office/officeart/2005/8/layout/hierarchy1"/>
    <dgm:cxn modelId="{FB432FDB-7809-FD41-8EF0-0027406A3FFE}" type="presParOf" srcId="{9678027C-00B8-3545-A045-70C910897CEF}" destId="{DFB12944-C429-0246-97B4-855BCF7C06C7}" srcOrd="0" destOrd="0" presId="urn:microsoft.com/office/officeart/2005/8/layout/hierarchy1"/>
    <dgm:cxn modelId="{79E75B55-1479-2548-B19E-C33A75C19A7D}" type="presParOf" srcId="{9678027C-00B8-3545-A045-70C910897CEF}" destId="{6CECB30F-2FE3-634C-9083-948C8D794192}" srcOrd="1" destOrd="0" presId="urn:microsoft.com/office/officeart/2005/8/layout/hierarchy1"/>
    <dgm:cxn modelId="{E4B336ED-1423-004B-B7D0-1BC6C46A8A53}" type="presParOf" srcId="{74D5A910-92C0-1C4D-B514-CC54E70BDA28}" destId="{E9BF781A-D6E8-824E-9A7C-B0455E94AE16}" srcOrd="1" destOrd="0" presId="urn:microsoft.com/office/officeart/2005/8/layout/hierarchy1"/>
    <dgm:cxn modelId="{7381B426-C00D-7F47-A2CC-A9CDC3A44D6A}" type="presParOf" srcId="{16722543-46DA-FA44-B1DB-97424D5EE96C}" destId="{B76D1F3E-ED1E-7146-8BCB-AE24A4EC3550}" srcOrd="1" destOrd="0" presId="urn:microsoft.com/office/officeart/2005/8/layout/hierarchy1"/>
    <dgm:cxn modelId="{D354F7DB-3E0D-DB43-BC6B-DA966696E5ED}" type="presParOf" srcId="{B76D1F3E-ED1E-7146-8BCB-AE24A4EC3550}" destId="{C6E370F7-F43F-3A43-B1D8-B1A8D9CEB811}" srcOrd="0" destOrd="0" presId="urn:microsoft.com/office/officeart/2005/8/layout/hierarchy1"/>
    <dgm:cxn modelId="{ABA17616-20AB-8542-91D4-692F6577B0BF}" type="presParOf" srcId="{C6E370F7-F43F-3A43-B1D8-B1A8D9CEB811}" destId="{C97F450A-BB62-2D43-8860-92995D3B910A}" srcOrd="0" destOrd="0" presId="urn:microsoft.com/office/officeart/2005/8/layout/hierarchy1"/>
    <dgm:cxn modelId="{CADF0394-4162-B440-8187-E56B7EE9CC51}" type="presParOf" srcId="{C6E370F7-F43F-3A43-B1D8-B1A8D9CEB811}" destId="{54EF1D12-C3F5-C446-957C-5D1488A6C246}" srcOrd="1" destOrd="0" presId="urn:microsoft.com/office/officeart/2005/8/layout/hierarchy1"/>
    <dgm:cxn modelId="{A993365D-A02A-F144-AB52-8C52CA8DA589}" type="presParOf" srcId="{B76D1F3E-ED1E-7146-8BCB-AE24A4EC3550}" destId="{835819C4-C97C-1F41-A8AE-53D8804A8B0C}" srcOrd="1" destOrd="0" presId="urn:microsoft.com/office/officeart/2005/8/layout/hierarchy1"/>
    <dgm:cxn modelId="{06222281-1D8D-354D-A581-2FE782B59D5A}" type="presParOf" srcId="{16722543-46DA-FA44-B1DB-97424D5EE96C}" destId="{18AC9422-BE6F-8149-A57B-8588C27F844C}" srcOrd="2" destOrd="0" presId="urn:microsoft.com/office/officeart/2005/8/layout/hierarchy1"/>
    <dgm:cxn modelId="{1BB2D7C7-E558-274C-B8E2-E71EFA7AC306}" type="presParOf" srcId="{18AC9422-BE6F-8149-A57B-8588C27F844C}" destId="{AF972B27-614B-4742-8A83-E8F1A2F4FD87}" srcOrd="0" destOrd="0" presId="urn:microsoft.com/office/officeart/2005/8/layout/hierarchy1"/>
    <dgm:cxn modelId="{DF75C5CA-34DF-2E47-8A24-B5B7E1C91BD7}" type="presParOf" srcId="{AF972B27-614B-4742-8A83-E8F1A2F4FD87}" destId="{9F8AC5F1-D8D3-E947-B1BB-B8FFE04FBC60}" srcOrd="0" destOrd="0" presId="urn:microsoft.com/office/officeart/2005/8/layout/hierarchy1"/>
    <dgm:cxn modelId="{BD16FF2F-5917-5840-A9C9-9C4ADD5BD722}" type="presParOf" srcId="{AF972B27-614B-4742-8A83-E8F1A2F4FD87}" destId="{0D92848F-57C8-014F-88C9-36D696B68E5C}" srcOrd="1" destOrd="0" presId="urn:microsoft.com/office/officeart/2005/8/layout/hierarchy1"/>
    <dgm:cxn modelId="{B2316777-CCDB-EE42-871C-89B357854134}" type="presParOf" srcId="{18AC9422-BE6F-8149-A57B-8588C27F844C}" destId="{A3670275-1824-2541-9B04-FD9E5E9981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A4AF1-00BD-2D40-9A52-6090DC6DA0A3}">
      <dsp:nvSpPr>
        <dsp:cNvPr id="0" name=""/>
        <dsp:cNvSpPr/>
      </dsp:nvSpPr>
      <dsp:spPr>
        <a:xfrm>
          <a:off x="543163" y="1449"/>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Attach LEDs and Resistors (SMD Components) to the PCBs.</a:t>
          </a:r>
        </a:p>
      </dsp:txBody>
      <dsp:txXfrm>
        <a:off x="543163" y="1449"/>
        <a:ext cx="2172653" cy="750798"/>
      </dsp:txXfrm>
    </dsp:sp>
    <dsp:sp modelId="{7A64B28A-B874-A141-9763-FBF2E9D93632}">
      <dsp:nvSpPr>
        <dsp:cNvPr id="0" name=""/>
        <dsp:cNvSpPr/>
      </dsp:nvSpPr>
      <dsp:spPr>
        <a:xfrm>
          <a:off x="0" y="1449"/>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a:off x="0" y="1449"/>
        <a:ext cx="543163" cy="750798"/>
      </dsp:txXfrm>
    </dsp:sp>
    <dsp:sp modelId="{86EAA320-AE03-4748-8E12-7AB589C178CE}">
      <dsp:nvSpPr>
        <dsp:cNvPr id="0" name=""/>
        <dsp:cNvSpPr/>
      </dsp:nvSpPr>
      <dsp:spPr>
        <a:xfrm>
          <a:off x="543163" y="797295"/>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USB-C and JST connectors. These are supported by the outer case.</a:t>
          </a:r>
        </a:p>
      </dsp:txBody>
      <dsp:txXfrm>
        <a:off x="543163" y="797295"/>
        <a:ext cx="2172653" cy="750798"/>
      </dsp:txXfrm>
    </dsp:sp>
    <dsp:sp modelId="{012374EB-8466-FB40-A7C0-037F0E03457A}">
      <dsp:nvSpPr>
        <dsp:cNvPr id="0" name=""/>
        <dsp:cNvSpPr/>
      </dsp:nvSpPr>
      <dsp:spPr>
        <a:xfrm>
          <a:off x="0" y="797295"/>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a:off x="0" y="797295"/>
        <a:ext cx="543163" cy="750798"/>
      </dsp:txXfrm>
    </dsp:sp>
    <dsp:sp modelId="{A795C77A-9C76-6C4A-93E2-CD0BD77D1553}">
      <dsp:nvSpPr>
        <dsp:cNvPr id="0" name=""/>
        <dsp:cNvSpPr/>
      </dsp:nvSpPr>
      <dsp:spPr>
        <a:xfrm>
          <a:off x="543163" y="1593142"/>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larger components directly to the PCBs. The microcontroller and SDP chip should be elevated with pin headers.</a:t>
          </a:r>
        </a:p>
      </dsp:txBody>
      <dsp:txXfrm>
        <a:off x="543163" y="1593142"/>
        <a:ext cx="2172653" cy="750798"/>
      </dsp:txXfrm>
    </dsp:sp>
    <dsp:sp modelId="{F248407D-E7A1-F44F-8C92-271A03122BAB}">
      <dsp:nvSpPr>
        <dsp:cNvPr id="0" name=""/>
        <dsp:cNvSpPr/>
      </dsp:nvSpPr>
      <dsp:spPr>
        <a:xfrm>
          <a:off x="0" y="1593142"/>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a:off x="0" y="1593142"/>
        <a:ext cx="543163" cy="750798"/>
      </dsp:txXfrm>
    </dsp:sp>
    <dsp:sp modelId="{124F5DD2-FB63-294E-86E7-1C2A5A9BB30F}">
      <dsp:nvSpPr>
        <dsp:cNvPr id="0" name=""/>
        <dsp:cNvSpPr/>
      </dsp:nvSpPr>
      <dsp:spPr>
        <a:xfrm>
          <a:off x="543163" y="2388988"/>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Add the power switch. When done, connect the battery Glue/</a:t>
          </a:r>
          <a:r>
            <a:rPr lang="en-US" sz="1100" kern="1200" dirty="0" err="1"/>
            <a:t>sSand</a:t>
          </a:r>
          <a:r>
            <a:rPr lang="en-US" sz="1100" kern="1200" dirty="0"/>
            <a:t> as needed.</a:t>
          </a:r>
        </a:p>
      </dsp:txBody>
      <dsp:txXfrm>
        <a:off x="543163" y="2388988"/>
        <a:ext cx="2172653" cy="750798"/>
      </dsp:txXfrm>
    </dsp:sp>
    <dsp:sp modelId="{C7B62210-6FE8-6844-AA90-2DAAE7EDC3D1}">
      <dsp:nvSpPr>
        <dsp:cNvPr id="0" name=""/>
        <dsp:cNvSpPr/>
      </dsp:nvSpPr>
      <dsp:spPr>
        <a:xfrm>
          <a:off x="0" y="2388988"/>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a:off x="0" y="2388988"/>
        <a:ext cx="543163" cy="750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352" y="129617"/>
          <a:ext cx="879051" cy="879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3154"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3154" y="1441807"/>
        <a:ext cx="1953448" cy="1575000"/>
      </dsp:txXfrm>
    </dsp:sp>
    <dsp:sp modelId="{E4E70680-1689-438A-818B-0A864B9E3DE3}">
      <dsp:nvSpPr>
        <dsp:cNvPr id="0" name=""/>
        <dsp:cNvSpPr/>
      </dsp:nvSpPr>
      <dsp:spPr>
        <a:xfrm>
          <a:off x="2915655" y="129617"/>
          <a:ext cx="879051" cy="879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456"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456" y="1441807"/>
        <a:ext cx="1953448" cy="1575000"/>
      </dsp:txXfrm>
    </dsp:sp>
    <dsp:sp modelId="{57765741-A42C-4FF4-8D3B-255658D22019}">
      <dsp:nvSpPr>
        <dsp:cNvPr id="0" name=""/>
        <dsp:cNvSpPr/>
      </dsp:nvSpPr>
      <dsp:spPr>
        <a:xfrm>
          <a:off x="5210957" y="129617"/>
          <a:ext cx="879051" cy="879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758"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758" y="1441807"/>
        <a:ext cx="1953448"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12944-C429-0246-97B4-855BCF7C06C7}">
      <dsp:nvSpPr>
        <dsp:cNvPr id="0" name=""/>
        <dsp:cNvSpPr/>
      </dsp:nvSpPr>
      <dsp:spPr>
        <a:xfrm>
          <a:off x="0"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CB30F-2FE3-634C-9083-948C8D794192}">
      <dsp:nvSpPr>
        <dsp:cNvPr id="0" name=""/>
        <dsp:cNvSpPr/>
      </dsp:nvSpPr>
      <dsp:spPr>
        <a:xfrm>
          <a:off x="220414"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If you would like to program your own unit, the base Arduino code and the necessary libraries are provided.</a:t>
          </a:r>
          <a:endParaRPr lang="en-US" sz="900" kern="1200"/>
        </a:p>
      </dsp:txBody>
      <dsp:txXfrm>
        <a:off x="257308" y="1032919"/>
        <a:ext cx="1909942" cy="1185880"/>
      </dsp:txXfrm>
    </dsp:sp>
    <dsp:sp modelId="{C97F450A-BB62-2D43-8860-92995D3B910A}">
      <dsp:nvSpPr>
        <dsp:cNvPr id="0" name=""/>
        <dsp:cNvSpPr/>
      </dsp:nvSpPr>
      <dsp:spPr>
        <a:xfrm>
          <a:off x="2424559"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1D12-C3F5-C446-957C-5D1488A6C246}">
      <dsp:nvSpPr>
        <dsp:cNvPr id="0" name=""/>
        <dsp:cNvSpPr/>
      </dsp:nvSpPr>
      <dsp:spPr>
        <a:xfrm>
          <a:off x="264497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The Max patches used in my compositions as well as just the main receive patch is provided here as well. I am working to make a library that includes multiple options for using the data.</a:t>
          </a:r>
          <a:endParaRPr lang="en-US" sz="900" kern="1200" dirty="0"/>
        </a:p>
      </dsp:txBody>
      <dsp:txXfrm>
        <a:off x="2681867" y="1032919"/>
        <a:ext cx="1909942" cy="1185880"/>
      </dsp:txXfrm>
    </dsp:sp>
    <dsp:sp modelId="{9F8AC5F1-D8D3-E947-B1BB-B8FFE04FBC60}">
      <dsp:nvSpPr>
        <dsp:cNvPr id="0" name=""/>
        <dsp:cNvSpPr/>
      </dsp:nvSpPr>
      <dsp:spPr>
        <a:xfrm>
          <a:off x="4849118"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2848F-57C8-014F-88C9-36D696B68E5C}">
      <dsp:nvSpPr>
        <dsp:cNvPr id="0" name=""/>
        <dsp:cNvSpPr/>
      </dsp:nvSpPr>
      <dsp:spPr>
        <a:xfrm>
          <a:off x="506953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Part lists, circuit diagrams, etc. are all available as well. I’m planning to sell these when complete, but if you want to make one yourself, I’ll have everything listed here. I’m unsure if I will offer it as a kit or not.</a:t>
          </a:r>
          <a:endParaRPr lang="en-US" sz="900" kern="1200"/>
        </a:p>
      </dsp:txBody>
      <dsp:txXfrm>
        <a:off x="5106427" y="1032919"/>
        <a:ext cx="1909942" cy="118588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679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121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1670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556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316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3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5298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691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30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37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814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31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36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4665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676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8535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966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42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46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57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37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93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69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649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96750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diagramLayout" Target="../diagrams/layout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openxmlformats.org/officeDocument/2006/relationships/diagramData" Target="../diagrams/data1.xml"/><Relationship Id="rId5" Type="http://schemas.openxmlformats.org/officeDocument/2006/relationships/image" Target="../media/image4.png"/><Relationship Id="rId15" Type="http://schemas.microsoft.com/office/2007/relationships/diagramDrawing" Target="../diagrams/drawing1.xml"/><Relationship Id="rId10" Type="http://schemas.openxmlformats.org/officeDocument/2006/relationships/image" Target="../media/image24.jpg"/><Relationship Id="rId4" Type="http://schemas.openxmlformats.org/officeDocument/2006/relationships/image" Target="../media/image3.png"/><Relationship Id="rId9" Type="http://schemas.openxmlformats.org/officeDocument/2006/relationships/image" Target="../media/image23.JPG"/><Relationship Id="rId14" Type="http://schemas.openxmlformats.org/officeDocument/2006/relationships/diagramColors" Target="../diagrams/colors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45.jpeg"/></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9.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8.png"/><Relationship Id="rId5" Type="http://schemas.openxmlformats.org/officeDocument/2006/relationships/image" Target="../media/image5.png"/><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2400" b="0" i="0" kern="1200" dirty="0">
                <a:solidFill>
                  <a:schemeClr val="tx2"/>
                </a:solidFill>
                <a:latin typeface="+mj-lt"/>
                <a:ea typeface="+mj-ea"/>
                <a:cs typeface="+mj-cs"/>
              </a:rPr>
              <a:t>The main event will begin soon.</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Please take your seat.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Access the event program with this </a:t>
            </a: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QR code =&gt;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endParaRPr lang="en-US" sz="24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391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9</a:t>
            </a:fld>
            <a:endParaRPr lang="en-US" sz="2800" b="0" i="0" kern="1200" dirty="0">
              <a:solidFill>
                <a:schemeClr val="tx1">
                  <a:tint val="75000"/>
                </a:schemeClr>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a:solidFill>
                  <a:schemeClr val="bg2"/>
                </a:solidFill>
                <a:latin typeface="+mj-lt"/>
                <a:ea typeface="+mj-ea"/>
                <a:cs typeface="+mj-cs"/>
              </a:rPr>
              <a:t>Components Included</a:t>
            </a:r>
          </a:p>
        </p:txBody>
      </p:sp>
      <p:sp>
        <p:nvSpPr>
          <p:cNvPr id="90" name="Google Shape;90;p18"/>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050" dirty="0"/>
              <a:t>The main Cyberinet is comprised of a main unit and smaller secondary unit.</a:t>
            </a:r>
          </a:p>
          <a:p>
            <a:pPr marL="0" lvl="0" indent="0" defTabSz="457200">
              <a:lnSpc>
                <a:spcPct val="90000"/>
              </a:lnSpc>
              <a:spcBef>
                <a:spcPts val="1000"/>
              </a:spcBef>
              <a:buSzPct val="80000"/>
              <a:buFont typeface="Wingdings 3" charset="2"/>
              <a:buChar char=""/>
            </a:pPr>
            <a:r>
              <a:rPr lang="en-US" sz="1050" dirty="0"/>
              <a:t>Main Unit:</a:t>
            </a:r>
          </a:p>
          <a:p>
            <a:pPr marL="457200" lvl="0" indent="-342900" defTabSz="457200">
              <a:lnSpc>
                <a:spcPct val="90000"/>
              </a:lnSpc>
              <a:spcBef>
                <a:spcPts val="1000"/>
              </a:spcBef>
              <a:buSzPct val="80000"/>
              <a:buFont typeface="Wingdings 3" charset="2"/>
              <a:buChar char=""/>
            </a:pPr>
            <a:r>
              <a:rPr lang="en-US" sz="1050" dirty="0"/>
              <a:t>1200mAh Li-Po battery to power the device.</a:t>
            </a:r>
          </a:p>
          <a:p>
            <a:pPr marL="457200" lvl="0" indent="-342900" defTabSz="457200">
              <a:lnSpc>
                <a:spcPct val="90000"/>
              </a:lnSpc>
              <a:spcBef>
                <a:spcPts val="1000"/>
              </a:spcBef>
              <a:buSzPct val="80000"/>
              <a:buFont typeface="Wingdings 3" charset="2"/>
              <a:buChar char=""/>
            </a:pPr>
            <a:r>
              <a:rPr lang="en-US" sz="1050" dirty="0"/>
              <a:t>TP-4056 board. (controls the charging and power distribution</a:t>
            </a:r>
          </a:p>
          <a:p>
            <a:pPr marL="457200" lvl="0" indent="-342900" defTabSz="457200">
              <a:lnSpc>
                <a:spcPct val="90000"/>
              </a:lnSpc>
              <a:spcBef>
                <a:spcPts val="1000"/>
              </a:spcBef>
              <a:buSzPct val="80000"/>
              <a:buFont typeface="Wingdings 3" charset="2"/>
              <a:buChar char=""/>
            </a:pPr>
            <a:r>
              <a:rPr lang="en-US" sz="1050" dirty="0"/>
              <a:t>MPU-6050 board. (6 axis gyroscope and accelerometer)</a:t>
            </a:r>
          </a:p>
          <a:p>
            <a:pPr marL="457200" lvl="0" indent="-342900" defTabSz="457200">
              <a:lnSpc>
                <a:spcPct val="90000"/>
              </a:lnSpc>
              <a:spcBef>
                <a:spcPts val="1000"/>
              </a:spcBef>
              <a:buSzPct val="80000"/>
              <a:buFont typeface="Wingdings 3" charset="2"/>
              <a:buChar char=""/>
            </a:pPr>
            <a:r>
              <a:rPr lang="en-US" sz="1050" dirty="0"/>
              <a:t>SDP-31 </a:t>
            </a:r>
            <a:r>
              <a:rPr lang="en-US" sz="1050" dirty="0" err="1"/>
              <a:t>Qwiic</a:t>
            </a:r>
            <a:r>
              <a:rPr lang="en-US" sz="1050" dirty="0"/>
              <a:t> Connect board. (differential air pressure/flow and temperature)</a:t>
            </a:r>
          </a:p>
          <a:p>
            <a:pPr marL="457200" lvl="0" indent="-342900" defTabSz="457200">
              <a:lnSpc>
                <a:spcPct val="90000"/>
              </a:lnSpc>
              <a:spcBef>
                <a:spcPts val="1000"/>
              </a:spcBef>
              <a:buSzPct val="80000"/>
              <a:buFont typeface="Wingdings 3" charset="2"/>
              <a:buChar char=""/>
            </a:pPr>
            <a:r>
              <a:rPr lang="en-US" sz="1050" dirty="0"/>
              <a:t>ESP-32 DEVKIT board. (microcontroller and transmitter)</a:t>
            </a:r>
          </a:p>
          <a:p>
            <a:pPr marL="457200" lvl="0" indent="-342900" defTabSz="457200">
              <a:lnSpc>
                <a:spcPct val="90000"/>
              </a:lnSpc>
              <a:spcBef>
                <a:spcPts val="1000"/>
              </a:spcBef>
              <a:buSzPct val="80000"/>
              <a:buFont typeface="Wingdings 3" charset="2"/>
              <a:buChar char=""/>
            </a:pPr>
            <a:r>
              <a:rPr lang="en-US" sz="1050" dirty="0"/>
              <a:t>2 programmable LEDs.</a:t>
            </a:r>
          </a:p>
          <a:p>
            <a:pPr marL="0" lvl="0" indent="0" defTabSz="457200">
              <a:lnSpc>
                <a:spcPct val="90000"/>
              </a:lnSpc>
              <a:spcBef>
                <a:spcPts val="1000"/>
              </a:spcBef>
              <a:buSzPct val="80000"/>
              <a:buFont typeface="Wingdings 3" charset="2"/>
              <a:buChar char=""/>
            </a:pPr>
            <a:r>
              <a:rPr lang="en-US" sz="1050" dirty="0"/>
              <a:t>Secondary Unit:</a:t>
            </a:r>
          </a:p>
          <a:p>
            <a:pPr marL="457200" lvl="0" indent="-342900" defTabSz="457200">
              <a:lnSpc>
                <a:spcPct val="90000"/>
              </a:lnSpc>
              <a:spcBef>
                <a:spcPts val="1000"/>
              </a:spcBef>
              <a:buSzPct val="80000"/>
              <a:buFont typeface="Wingdings 3" charset="2"/>
              <a:buChar char=""/>
            </a:pPr>
            <a:r>
              <a:rPr lang="en-US" sz="1050" dirty="0"/>
              <a:t>2 momentary switches with independently programmable LEDs</a:t>
            </a:r>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10</a:t>
            </a:fld>
            <a:endParaRPr lang="en" sz="2800"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580084" y="2472826"/>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44845" y="124636"/>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5825" y="2555900"/>
            <a:ext cx="1530450" cy="1530450"/>
          </a:xfrm>
          <a:prstGeom prst="rect">
            <a:avLst/>
          </a:prstGeom>
          <a:noFill/>
          <a:ln>
            <a:noFill/>
          </a:ln>
        </p:spPr>
      </p:pic>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3134017" y="739923"/>
            <a:ext cx="1380819" cy="10266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3" y="330885"/>
            <a:ext cx="590225" cy="393600"/>
          </a:xfrm>
        </p:spPr>
        <p:txBody>
          <a:bodyPr>
            <a:noAutofit/>
          </a:bodyPr>
          <a:lstStyle/>
          <a:p>
            <a:pPr marL="0" lvl="0" indent="0" algn="r" rtl="0">
              <a:spcBef>
                <a:spcPts val="0"/>
              </a:spcBef>
              <a:spcAft>
                <a:spcPts val="0"/>
              </a:spcAft>
              <a:buNone/>
            </a:pPr>
            <a:fld id="{00000000-1234-1234-1234-123412341234}" type="slidenum">
              <a:rPr lang="en" sz="2800" smtClean="0"/>
              <a:t>11</a:t>
            </a:fld>
            <a:endParaRPr lang="en" sz="2800" dirty="0"/>
          </a:p>
        </p:txBody>
      </p:sp>
      <p:pic>
        <p:nvPicPr>
          <p:cNvPr id="77" name="Google Shape;77;p16" descr="Cyberinet PCB bottom View"/>
          <p:cNvPicPr preferRelativeResize="0"/>
          <p:nvPr/>
        </p:nvPicPr>
        <p:blipFill rotWithShape="1">
          <a:blip r:embed="rId3">
            <a:alphaModFix/>
          </a:blip>
          <a:srcRect t="30138" r="7252" b="39412"/>
          <a:stretch/>
        </p:blipFill>
        <p:spPr>
          <a:xfrm>
            <a:off x="311700" y="603900"/>
            <a:ext cx="3909024" cy="1711150"/>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4572000" y="964427"/>
            <a:ext cx="3909024" cy="2250061"/>
          </a:xfrm>
          <a:prstGeom prst="rect">
            <a:avLst/>
          </a:prstGeom>
          <a:noFill/>
          <a:ln>
            <a:noFill/>
          </a:ln>
        </p:spPr>
      </p:pic>
      <p:sp>
        <p:nvSpPr>
          <p:cNvPr id="5" name="TextBox 4">
            <a:extLst>
              <a:ext uri="{FF2B5EF4-FFF2-40B4-BE49-F238E27FC236}">
                <a16:creationId xmlns:a16="http://schemas.microsoft.com/office/drawing/2014/main" id="{9D38BA8F-879B-B867-9989-0F617492A9F1}"/>
              </a:ext>
            </a:extLst>
          </p:cNvPr>
          <p:cNvSpPr txBox="1"/>
          <p:nvPr/>
        </p:nvSpPr>
        <p:spPr>
          <a:xfrm>
            <a:off x="540913" y="2459865"/>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4572000" y="603900"/>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189750" y="3323498"/>
            <a:ext cx="2291274" cy="1711150"/>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5162226" y="3510580"/>
            <a:ext cx="997389" cy="369332"/>
          </a:xfrm>
          <a:prstGeom prst="rect">
            <a:avLst/>
          </a:prstGeom>
          <a:noFill/>
        </p:spPr>
        <p:txBody>
          <a:bodyPr wrap="none" rtlCol="0">
            <a:spAutoFit/>
          </a:bodyPr>
          <a:lstStyle/>
          <a:p>
            <a:r>
              <a:rPr lang="en-US" dirty="0"/>
              <a:t>Buttons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12</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177783" y="912710"/>
            <a:ext cx="7833781" cy="1655267"/>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271251" y="2852140"/>
            <a:ext cx="6762135" cy="1378435"/>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737419"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6378677" y="4230575"/>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291"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5094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13</a:t>
            </a:fld>
            <a:endParaRPr lang="en-US" sz="2800" b="0" i="0" kern="1200">
              <a:solidFill>
                <a:srgbClr val="FFFFFF"/>
              </a:solidFill>
              <a:latin typeface="+mn-lt"/>
              <a:ea typeface="+mn-ea"/>
              <a:cs typeface="+mn-cs"/>
            </a:endParaRPr>
          </a:p>
        </p:txBody>
      </p:sp>
      <p:sp>
        <p:nvSpPr>
          <p:cNvPr id="13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0918"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3" name="Google Shape;113;p21"/>
          <p:cNvSpPr txBox="1">
            <a:spLocks noGrp="1"/>
          </p:cNvSpPr>
          <p:nvPr>
            <p:ph type="body" idx="1"/>
          </p:nvPr>
        </p:nvSpPr>
        <p:spPr>
          <a:xfrm>
            <a:off x="801291" y="1234440"/>
            <a:ext cx="4439627"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136" name="Freeform: Shape 1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0816"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Google Shape;112;p21"/>
          <p:cNvSpPr txBox="1">
            <a:spLocks noGrp="1"/>
          </p:cNvSpPr>
          <p:nvPr>
            <p:ph type="title"/>
          </p:nvPr>
        </p:nvSpPr>
        <p:spPr>
          <a:xfrm>
            <a:off x="6011983" y="1234440"/>
            <a:ext cx="2642159" cy="335311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FFFFFF"/>
                </a:solidFill>
                <a:latin typeface="+mj-lt"/>
                <a:ea typeface="+mj-ea"/>
                <a:cs typeface="+mj-cs"/>
              </a:rPr>
              <a:t>Future Optional add-ons</a:t>
            </a:r>
            <a:endParaRPr lang="en-US" sz="4200" b="0" i="0" kern="120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14</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15</a:t>
            </a:fld>
            <a:endParaRPr lang="en-US" sz="2800" b="0" i="0" kern="1200">
              <a:solidFill>
                <a:srgbClr val="FFFFFF"/>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1" kern="1200" dirty="0">
                <a:solidFill>
                  <a:srgbClr val="FFFFFF"/>
                </a:solidFill>
                <a:latin typeface="+mj-lt"/>
                <a:ea typeface="+mj-ea"/>
                <a:cs typeface="+mj-cs"/>
              </a:rPr>
              <a:t>Puzzle of a Park </a:t>
            </a:r>
            <a:r>
              <a:rPr lang="en-US" sz="4200" b="0" i="0" kern="1200" dirty="0">
                <a:solidFill>
                  <a:srgbClr val="FFFFFF"/>
                </a:solidFill>
                <a:latin typeface="+mj-lt"/>
                <a:ea typeface="+mj-ea"/>
                <a:cs typeface="+mj-cs"/>
              </a:rPr>
              <a:t>(2023)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439628"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p:txBody>
      </p:sp>
    </p:spTree>
    <p:extLst>
      <p:ext uri="{BB962C8B-B14F-4D97-AF65-F5344CB8AC3E}">
        <p14:creationId xmlns:p14="http://schemas.microsoft.com/office/powerpoint/2010/main" val="319159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Puzzle of a Park </a:t>
            </a:r>
            <a:r>
              <a:rPr lang="en" dirty="0"/>
              <a:t>opening page</a:t>
            </a:r>
            <a:endParaRPr dirty="0"/>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24791" y="428738"/>
            <a:ext cx="647421" cy="393600"/>
          </a:xfrm>
        </p:spPr>
        <p:txBody>
          <a:bodyPr>
            <a:noAutofit/>
          </a:bodyPr>
          <a:lstStyle/>
          <a:p>
            <a:pPr marL="0" lvl="0" indent="0" algn="r" rtl="0">
              <a:spcBef>
                <a:spcPts val="0"/>
              </a:spcBef>
              <a:spcAft>
                <a:spcPts val="0"/>
              </a:spcAft>
              <a:buNone/>
            </a:pPr>
            <a:fld id="{00000000-1234-1234-1234-123412341234}" type="slidenum">
              <a:rPr lang="en" sz="2800" smtClean="0"/>
              <a:t>16</a:t>
            </a:fld>
            <a:endParaRPr lang="en" sz="2800" dirty="0"/>
          </a:p>
        </p:txBody>
      </p:sp>
      <p:sp>
        <p:nvSpPr>
          <p:cNvPr id="2" name="TextBox 1">
            <a:extLst>
              <a:ext uri="{FF2B5EF4-FFF2-40B4-BE49-F238E27FC236}">
                <a16:creationId xmlns:a16="http://schemas.microsoft.com/office/drawing/2014/main" id="{7EAA45E5-064D-C559-BF0B-EAF1D6E4A151}"/>
              </a:ext>
            </a:extLst>
          </p:cNvPr>
          <p:cNvSpPr txBox="1"/>
          <p:nvPr/>
        </p:nvSpPr>
        <p:spPr>
          <a:xfrm>
            <a:off x="311700" y="453006"/>
            <a:ext cx="3053593" cy="369332"/>
          </a:xfrm>
          <a:prstGeom prst="rect">
            <a:avLst/>
          </a:prstGeom>
          <a:noFill/>
        </p:spPr>
        <p:txBody>
          <a:bodyPr wrap="square" rtlCol="0">
            <a:spAutoFit/>
          </a:bodyPr>
          <a:lstStyle/>
          <a:p>
            <a:r>
              <a:rPr lang="en-US" dirty="0"/>
              <a:t>Adam Cope- Cyberinet</a:t>
            </a:r>
          </a:p>
        </p:txBody>
      </p:sp>
      <p:pic>
        <p:nvPicPr>
          <p:cNvPr id="5" name="Picture 4" descr="A picture containing diagram&#10;&#10;Description automatically generated">
            <a:extLst>
              <a:ext uri="{FF2B5EF4-FFF2-40B4-BE49-F238E27FC236}">
                <a16:creationId xmlns:a16="http://schemas.microsoft.com/office/drawing/2014/main" id="{8FD5DE8F-F3C5-A3BC-3B4C-FA440E2794A5}"/>
              </a:ext>
            </a:extLst>
          </p:cNvPr>
          <p:cNvPicPr>
            <a:picLocks noChangeAspect="1"/>
          </p:cNvPicPr>
          <p:nvPr/>
        </p:nvPicPr>
        <p:blipFill>
          <a:blip r:embed="rId3"/>
          <a:stretch>
            <a:fillRect/>
          </a:stretch>
        </p:blipFill>
        <p:spPr>
          <a:xfrm>
            <a:off x="3435547" y="0"/>
            <a:ext cx="4218991" cy="5143500"/>
          </a:xfrm>
          <a:prstGeom prst="rect">
            <a:avLst/>
          </a:prstGeom>
        </p:spPr>
      </p:pic>
    </p:spTree>
    <p:extLst>
      <p:ext uri="{BB962C8B-B14F-4D97-AF65-F5344CB8AC3E}">
        <p14:creationId xmlns:p14="http://schemas.microsoft.com/office/powerpoint/2010/main" val="202038045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457200"/>
            <a:ext cx="2494298" cy="1256982"/>
          </a:xfrm>
        </p:spPr>
        <p:txBody>
          <a:bodyPr vert="horz" lIns="91440" tIns="45720" rIns="91440" bIns="45720" rtlCol="0" anchor="t">
            <a:normAutofit/>
          </a:bodyPr>
          <a:lstStyle/>
          <a:p>
            <a:pPr defTabSz="457200">
              <a:lnSpc>
                <a:spcPct val="90000"/>
              </a:lnSpc>
              <a:spcBef>
                <a:spcPct val="0"/>
              </a:spcBef>
            </a:pPr>
            <a:r>
              <a:rPr lang="en-US" sz="3300"/>
              <a:t>Assembling the Unit</a:t>
            </a:r>
          </a:p>
        </p:txBody>
      </p:sp>
      <p:pic>
        <p:nvPicPr>
          <p:cNvPr id="8" name="Google Shape;98;p19">
            <a:extLst>
              <a:ext uri="{FF2B5EF4-FFF2-40B4-BE49-F238E27FC236}">
                <a16:creationId xmlns:a16="http://schemas.microsoft.com/office/drawing/2014/main" id="{B1C9B2C5-C68E-7967-D6F1-0C79D494E2B5}"/>
              </a:ext>
              <a:ext uri="{C183D7F6-B498-43B3-948B-1728B52AA6E4}">
                <adec:decorative xmlns:adec="http://schemas.microsoft.com/office/drawing/2017/decorative" val="1"/>
              </a:ext>
            </a:extLst>
          </p:cNvPr>
          <p:cNvPicPr preferRelativeResize="0"/>
          <p:nvPr/>
        </p:nvPicPr>
        <p:blipFill rotWithShape="1">
          <a:blip r:embed="rId7"/>
          <a:srcRect l="10504" r="12221" b="4"/>
          <a:stretch/>
        </p:blipFill>
        <p:spPr>
          <a:xfrm rot="16200000">
            <a:off x="3701436" y="215995"/>
            <a:ext cx="2074369" cy="2556778"/>
          </a:xfrm>
          <a:prstGeom prst="rect">
            <a:avLst/>
          </a:prstGeom>
          <a:noFill/>
          <a:effectLst>
            <a:outerShdw blurRad="50800" dist="38100" dir="5400000" algn="t" rotWithShape="0">
              <a:prstClr val="black">
                <a:alpha val="43000"/>
              </a:prstClr>
            </a:outerShdw>
          </a:effectLst>
        </p:spPr>
      </p:pic>
      <p:pic>
        <p:nvPicPr>
          <p:cNvPr id="7" name="Picture 6">
            <a:extLst>
              <a:ext uri="{FF2B5EF4-FFF2-40B4-BE49-F238E27FC236}">
                <a16:creationId xmlns:a16="http://schemas.microsoft.com/office/drawing/2014/main" id="{5E92CE42-D969-7CCF-96E4-E406149746FF}"/>
              </a:ext>
            </a:extLst>
          </p:cNvPr>
          <p:cNvPicPr>
            <a:picLocks noChangeAspect="1"/>
          </p:cNvPicPr>
          <p:nvPr/>
        </p:nvPicPr>
        <p:blipFill rotWithShape="1">
          <a:blip r:embed="rId8"/>
          <a:srcRect r="7564" b="-2"/>
          <a:stretch/>
        </p:blipFill>
        <p:spPr>
          <a:xfrm>
            <a:off x="6101446" y="457201"/>
            <a:ext cx="2556778" cy="2074544"/>
          </a:xfrm>
          <a:prstGeom prst="rect">
            <a:avLst/>
          </a:prstGeom>
          <a:effectLst>
            <a:outerShdw blurRad="50800" dist="38100" dir="5400000" algn="t" rotWithShape="0">
              <a:prstClr val="black">
                <a:alpha val="43000"/>
              </a:prstClr>
            </a:outerShdw>
          </a:effectLst>
        </p:spPr>
      </p:pic>
      <p:sp>
        <p:nvSpPr>
          <p:cNvPr id="28" name="Rectangle 27">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17</a:t>
            </a:fld>
            <a:endParaRPr lang="en-US" sz="2800"/>
          </a:p>
        </p:txBody>
      </p:sp>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9"/>
          <a:srcRect t="29849" r="5" b="9305"/>
          <a:stretch/>
        </p:blipFill>
        <p:spPr>
          <a:xfrm>
            <a:off x="3460233" y="2611755"/>
            <a:ext cx="2556777" cy="2074368"/>
          </a:xfrm>
          <a:prstGeom prst="rect">
            <a:avLst/>
          </a:prstGeom>
          <a:effectLst>
            <a:outerShdw blurRad="50800" dist="38100" dir="5400000" algn="t" rotWithShape="0">
              <a:prstClr val="black">
                <a:alpha val="43000"/>
              </a:prstClr>
            </a:outerShdw>
          </a:effectLst>
        </p:spPr>
      </p:pic>
      <p:pic>
        <p:nvPicPr>
          <p:cNvPr id="10" name="Picture 9" descr="A picture containing indoor&#10;&#10;Description automatically generated">
            <a:extLst>
              <a:ext uri="{FF2B5EF4-FFF2-40B4-BE49-F238E27FC236}">
                <a16:creationId xmlns:a16="http://schemas.microsoft.com/office/drawing/2014/main" id="{AD6135E6-48B5-0E53-5A49-F0C2B4D2C367}"/>
              </a:ext>
            </a:extLst>
          </p:cNvPr>
          <p:cNvPicPr>
            <a:picLocks noChangeAspect="1"/>
          </p:cNvPicPr>
          <p:nvPr/>
        </p:nvPicPr>
        <p:blipFill rotWithShape="1">
          <a:blip r:embed="rId10"/>
          <a:srcRect l="2492" r="5072" b="-2"/>
          <a:stretch/>
        </p:blipFill>
        <p:spPr>
          <a:xfrm>
            <a:off x="6101446" y="2611755"/>
            <a:ext cx="2556778" cy="2074543"/>
          </a:xfrm>
          <a:prstGeom prst="rect">
            <a:avLst/>
          </a:prstGeom>
          <a:effectLst>
            <a:outerShdw blurRad="50800" dist="38100" dir="5400000" algn="t" rotWithShape="0">
              <a:prstClr val="black">
                <a:alpha val="43000"/>
              </a:prstClr>
            </a:outerShdw>
          </a:effectLst>
        </p:spPr>
      </p:pic>
      <p:graphicFrame>
        <p:nvGraphicFramePr>
          <p:cNvPr id="12" name="Text Placeholder 2">
            <a:extLst>
              <a:ext uri="{FF2B5EF4-FFF2-40B4-BE49-F238E27FC236}">
                <a16:creationId xmlns:a16="http://schemas.microsoft.com/office/drawing/2014/main" id="{C7DE12C1-3174-2C7E-5B8D-C91935BAD1EA}"/>
              </a:ext>
            </a:extLst>
          </p:cNvPr>
          <p:cNvGraphicFramePr/>
          <p:nvPr>
            <p:extLst>
              <p:ext uri="{D42A27DB-BD31-4B8C-83A1-F6EECF244321}">
                <p14:modId xmlns:p14="http://schemas.microsoft.com/office/powerpoint/2010/main" val="1433586061"/>
              </p:ext>
            </p:extLst>
          </p:nvPr>
        </p:nvGraphicFramePr>
        <p:xfrm>
          <a:off x="484582" y="1545062"/>
          <a:ext cx="2715817" cy="314123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58868971"/>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 (with and without housing)</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1" y="391398"/>
            <a:ext cx="638329" cy="393600"/>
          </a:xfrm>
        </p:spPr>
        <p:txBody>
          <a:bodyPr>
            <a:noAutofit/>
          </a:bodyPr>
          <a:lstStyle/>
          <a:p>
            <a:pPr marL="0" lvl="0" indent="0" algn="r" rtl="0">
              <a:spcBef>
                <a:spcPts val="0"/>
              </a:spcBef>
              <a:spcAft>
                <a:spcPts val="0"/>
              </a:spcAft>
              <a:buNone/>
            </a:pPr>
            <a:fld id="{00000000-1234-1234-1234-123412341234}" type="slidenum">
              <a:rPr lang="en" sz="2800" smtClean="0"/>
              <a:t>18</a:t>
            </a:fld>
            <a:endParaRPr lang="en" sz="2800"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6268123" y="1533159"/>
            <a:ext cx="2965077" cy="2534771"/>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3725874" y="125797"/>
            <a:ext cx="3694471" cy="1143001"/>
          </a:xfrm>
          <a:prstGeom prst="rect">
            <a:avLst/>
          </a:prstGeom>
        </p:spPr>
      </p:pic>
      <p:pic>
        <p:nvPicPr>
          <p:cNvPr id="5" name="Picture 4" descr="A black video game controller&#10;&#10;Description automatically generated with low confidence">
            <a:extLst>
              <a:ext uri="{FF2B5EF4-FFF2-40B4-BE49-F238E27FC236}">
                <a16:creationId xmlns:a16="http://schemas.microsoft.com/office/drawing/2014/main" id="{A6718154-02D5-1820-9630-40C39B5EB670}"/>
              </a:ext>
            </a:extLst>
          </p:cNvPr>
          <p:cNvPicPr>
            <a:picLocks noChangeAspect="1"/>
          </p:cNvPicPr>
          <p:nvPr/>
        </p:nvPicPr>
        <p:blipFill rotWithShape="1">
          <a:blip r:embed="rId5"/>
          <a:srcRect l="13700" t="12596" r="25625" b="13031"/>
          <a:stretch/>
        </p:blipFill>
        <p:spPr>
          <a:xfrm rot="5400000">
            <a:off x="316173" y="433718"/>
            <a:ext cx="3120820" cy="2869034"/>
          </a:xfrm>
          <a:prstGeom prst="rect">
            <a:avLst/>
          </a:prstGeom>
        </p:spPr>
      </p:pic>
      <p:pic>
        <p:nvPicPr>
          <p:cNvPr id="8" name="Picture 7" descr="A picture containing text, synthesizer&#10;&#10;Description automatically generated">
            <a:extLst>
              <a:ext uri="{FF2B5EF4-FFF2-40B4-BE49-F238E27FC236}">
                <a16:creationId xmlns:a16="http://schemas.microsoft.com/office/drawing/2014/main" id="{0B6E77D3-8C62-98A1-B338-344149E66979}"/>
              </a:ext>
            </a:extLst>
          </p:cNvPr>
          <p:cNvPicPr>
            <a:picLocks noChangeAspect="1"/>
          </p:cNvPicPr>
          <p:nvPr/>
        </p:nvPicPr>
        <p:blipFill>
          <a:blip r:embed="rId6"/>
          <a:stretch>
            <a:fillRect/>
          </a:stretch>
        </p:blipFill>
        <p:spPr>
          <a:xfrm>
            <a:off x="3483876" y="1369442"/>
            <a:ext cx="1870095" cy="1402571"/>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A46A3453-114D-6BBC-5D34-E0163F32FB51}"/>
              </a:ext>
            </a:extLst>
          </p:cNvPr>
          <p:cNvPicPr>
            <a:picLocks noChangeAspect="1"/>
          </p:cNvPicPr>
          <p:nvPr/>
        </p:nvPicPr>
        <p:blipFill rotWithShape="1">
          <a:blip r:embed="rId7"/>
          <a:srcRect l="24043" t="19650" r="26676" b="27787"/>
          <a:stretch/>
        </p:blipFill>
        <p:spPr>
          <a:xfrm>
            <a:off x="4630723" y="2887202"/>
            <a:ext cx="1679326" cy="13433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3500556956"/>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0" name="Rectangle 139">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19</a:t>
            </a:fld>
            <a:endParaRPr lang="en-US" sz="2800" b="0" i="0" kern="1200">
              <a:solidFill>
                <a:srgbClr val="FFFFFF"/>
              </a:solidFill>
              <a:latin typeface="+mn-lt"/>
              <a:ea typeface="+mn-ea"/>
              <a:cs typeface="+mn-cs"/>
            </a:endParaRPr>
          </a:p>
        </p:txBody>
      </p:sp>
      <p:cxnSp>
        <p:nvCxnSpPr>
          <p:cNvPr id="144" name="Straight Connector 143">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123" name="Google Shape;123;p23"/>
          <p:cNvSpPr txBox="1">
            <a:spLocks noGrp="1"/>
          </p:cNvSpPr>
          <p:nvPr>
            <p:ph type="title"/>
          </p:nvPr>
        </p:nvSpPr>
        <p:spPr>
          <a:xfrm>
            <a:off x="3490721" y="950218"/>
            <a:ext cx="5106271" cy="339634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How the Cyberinet works</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5" name="Picture 1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7" name="Picture 1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9" name="Oval 1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1" name="Picture 1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3" name="Picture 1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5" name="Rectangle 1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8" name="Google Shape;128;p24"/>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a:t>Collects data</a:t>
            </a:r>
          </a:p>
        </p:txBody>
      </p:sp>
      <p:pic>
        <p:nvPicPr>
          <p:cNvPr id="131" name="Picture 130" descr="Electronics protoboard">
            <a:extLst>
              <a:ext uri="{FF2B5EF4-FFF2-40B4-BE49-F238E27FC236}">
                <a16:creationId xmlns:a16="http://schemas.microsoft.com/office/drawing/2014/main" id="{3840910A-7588-5CE7-0292-BF99BE8E97A0}"/>
              </a:ext>
            </a:extLst>
          </p:cNvPr>
          <p:cNvPicPr>
            <a:picLocks noChangeAspect="1"/>
          </p:cNvPicPr>
          <p:nvPr/>
        </p:nvPicPr>
        <p:blipFill rotWithShape="1">
          <a:blip r:embed="rId8"/>
          <a:srcRect l="10443" r="44448"/>
          <a:stretch/>
        </p:blipFill>
        <p:spPr>
          <a:xfrm>
            <a:off x="20" y="10"/>
            <a:ext cx="3475989" cy="5143490"/>
          </a:xfrm>
          <a:prstGeom prst="rect">
            <a:avLst/>
          </a:prstGeom>
        </p:spPr>
      </p:pic>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20</a:t>
            </a:fld>
            <a:endParaRPr lang="en-US" sz="2800"/>
          </a:p>
        </p:txBody>
      </p:sp>
      <p:sp>
        <p:nvSpPr>
          <p:cNvPr id="129" name="Google Shape;129;p24"/>
          <p:cNvSpPr txBox="1">
            <a:spLocks noGrp="1"/>
          </p:cNvSpPr>
          <p:nvPr>
            <p:ph type="body" idx="1"/>
          </p:nvPr>
        </p:nvSpPr>
        <p:spPr>
          <a:xfrm>
            <a:off x="3961785" y="1828800"/>
            <a:ext cx="3575604"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The Cyberinet’s .ino code and attached sensors manage the collection of the performance data.</a:t>
            </a:r>
          </a:p>
          <a:p>
            <a:pPr marL="457200" lvl="0" indent="-342900" defTabSz="457200">
              <a:lnSpc>
                <a:spcPct val="90000"/>
              </a:lnSpc>
              <a:spcBef>
                <a:spcPts val="1000"/>
              </a:spcBef>
              <a:buSzPct val="80000"/>
              <a:buFont typeface="Wingdings 3" charset="2"/>
              <a:buChar char=""/>
            </a:pPr>
            <a:r>
              <a:rPr lang="en-US" sz="1200"/>
              <a:t>SDP31: Measures differential air pressure between the inside and outside of the instrument. Small tubes connect to the sensor to facilitate this. Also measures temperature.</a:t>
            </a:r>
          </a:p>
          <a:p>
            <a:pPr marL="457200" lvl="0" indent="-342900" defTabSz="457200">
              <a:lnSpc>
                <a:spcPct val="90000"/>
              </a:lnSpc>
              <a:spcBef>
                <a:spcPts val="1000"/>
              </a:spcBef>
              <a:buSzPct val="80000"/>
              <a:buFont typeface="Wingdings 3" charset="2"/>
              <a:buChar char=""/>
            </a:pPr>
            <a:r>
              <a:rPr lang="en-US" sz="1200"/>
              <a:t>MPU6050: Measures performer movement in 6 axis. </a:t>
            </a:r>
          </a:p>
          <a:p>
            <a:pPr marL="457200" lvl="0" indent="-342900" defTabSz="457200">
              <a:lnSpc>
                <a:spcPct val="90000"/>
              </a:lnSpc>
              <a:spcBef>
                <a:spcPts val="1000"/>
              </a:spcBef>
              <a:buSzPct val="80000"/>
              <a:buFont typeface="Wingdings 3" charset="2"/>
              <a:buChar char=""/>
            </a:pPr>
            <a:r>
              <a:rPr lang="en-US" sz="1200"/>
              <a:t>Buttons: triggerable by the performer</a:t>
            </a:r>
          </a:p>
          <a:p>
            <a:pPr marL="0" lvl="0" indent="0" defTabSz="457200">
              <a:lnSpc>
                <a:spcPct val="90000"/>
              </a:lnSpc>
              <a:spcBef>
                <a:spcPts val="1000"/>
              </a:spcBef>
              <a:buSzPct val="80000"/>
              <a:buFont typeface="Wingdings 3" charset="2"/>
              <a:buChar char=""/>
            </a:pPr>
            <a:endParaRPr lang="en-US" sz="120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extLst>
              <p:ext uri="{D42A27DB-BD31-4B8C-83A1-F6EECF244321}">
                <p14:modId xmlns:p14="http://schemas.microsoft.com/office/powerpoint/2010/main" val="1327413565"/>
              </p:ext>
            </p:extLst>
          </p:nvPr>
        </p:nvGraphicFramePr>
        <p:xfrm>
          <a:off x="827088" y="1539875"/>
          <a:ext cx="6710362" cy="314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21</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22</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3" name="Freeform: Shape 20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23</a:t>
            </a:fld>
            <a:endParaRPr lang="en-US" sz="2800" b="0" i="0" kern="1200" dirty="0">
              <a:solidFill>
                <a:schemeClr val="tx1">
                  <a:tint val="75000"/>
                </a:schemeClr>
              </a:solidFill>
              <a:latin typeface="+mn-lt"/>
              <a:ea typeface="+mn-ea"/>
              <a:cs typeface="+mn-cs"/>
            </a:endParaRPr>
          </a:p>
        </p:txBody>
      </p:sp>
      <p:sp>
        <p:nvSpPr>
          <p:cNvPr id="181" name="Google Shape;181;p33"/>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1" kern="1200" dirty="0">
                <a:solidFill>
                  <a:schemeClr val="bg2"/>
                </a:solidFill>
                <a:latin typeface="+mj-lt"/>
                <a:ea typeface="+mj-ea"/>
                <a:cs typeface="+mj-cs"/>
              </a:rPr>
              <a:t>Ethereal Presence </a:t>
            </a:r>
            <a:r>
              <a:rPr lang="en-US" sz="4200" b="0" i="0" kern="1200" dirty="0">
                <a:solidFill>
                  <a:schemeClr val="bg2"/>
                </a:solidFill>
                <a:latin typeface="+mj-lt"/>
                <a:ea typeface="+mj-ea"/>
                <a:cs typeface="+mj-cs"/>
              </a:rPr>
              <a:t>(2022)</a:t>
            </a:r>
          </a:p>
        </p:txBody>
      </p:sp>
      <p:sp>
        <p:nvSpPr>
          <p:cNvPr id="182" name="Google Shape;182;p33"/>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a:t>Utilizes gyroscope and airflow sensors</a:t>
            </a:r>
          </a:p>
          <a:p>
            <a:pPr marL="0" lvl="0" indent="0" defTabSz="457200">
              <a:lnSpc>
                <a:spcPct val="90000"/>
              </a:lnSpc>
              <a:spcBef>
                <a:spcPts val="1000"/>
              </a:spcBef>
              <a:buSzPct val="80000"/>
              <a:buFont typeface="Wingdings 3" charset="2"/>
              <a:buChar char=""/>
            </a:pPr>
            <a:r>
              <a:rPr lang="en-US" sz="140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400"/>
              <a:t>Computer synthesis has 2 main textures:</a:t>
            </a:r>
          </a:p>
          <a:p>
            <a:pPr marL="457200" lvl="0" indent="-342900" defTabSz="457200">
              <a:lnSpc>
                <a:spcPct val="90000"/>
              </a:lnSpc>
              <a:spcBef>
                <a:spcPts val="1000"/>
              </a:spcBef>
              <a:buSzPct val="80000"/>
              <a:buFont typeface="Wingdings 3" charset="2"/>
              <a:buChar char=""/>
            </a:pPr>
            <a:r>
              <a:rPr lang="en-US" sz="1400"/>
              <a:t>Filtered pink noise to provide backing texture</a:t>
            </a:r>
          </a:p>
          <a:p>
            <a:pPr marL="457200" lvl="0" indent="-342900" defTabSz="457200">
              <a:lnSpc>
                <a:spcPct val="90000"/>
              </a:lnSpc>
              <a:spcBef>
                <a:spcPts val="1000"/>
              </a:spcBef>
              <a:buSzPct val="80000"/>
              <a:buFont typeface="Wingdings 3" charset="2"/>
              <a:buChar char=""/>
            </a:pPr>
            <a:r>
              <a:rPr lang="en-US" sz="1400"/>
              <a:t>Modified FM synthesis to provide accompaniment to the soloist</a:t>
            </a:r>
          </a:p>
          <a:p>
            <a:pPr marL="0" lvl="0" indent="0" defTabSz="457200">
              <a:lnSpc>
                <a:spcPct val="90000"/>
              </a:lnSpc>
              <a:spcBef>
                <a:spcPts val="1000"/>
              </a:spcBef>
              <a:buSzPct val="80000"/>
              <a:buFont typeface="Wingdings 3" charset="2"/>
              <a:buChar char=""/>
            </a:pPr>
            <a:r>
              <a:rPr lang="en-US" sz="140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400"/>
              <a:t>Wide tempo variety helps encourage a non-identical performances.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01094" y="378356"/>
            <a:ext cx="746620" cy="393600"/>
          </a:xfrm>
        </p:spPr>
        <p:txBody>
          <a:bodyPr>
            <a:noAutofit/>
          </a:bodyPr>
          <a:lstStyle/>
          <a:p>
            <a:pPr marL="0" lvl="0" indent="0" algn="r" rtl="0">
              <a:spcBef>
                <a:spcPts val="0"/>
              </a:spcBef>
              <a:spcAft>
                <a:spcPts val="0"/>
              </a:spcAft>
              <a:buNone/>
            </a:pPr>
            <a:fld id="{00000000-1234-1234-1234-123412341234}" type="slidenum">
              <a:rPr lang="en" sz="2800" smtClean="0"/>
              <a:t>24</a:t>
            </a:fld>
            <a:endParaRPr lang="en" sz="2800" dirty="0"/>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14765" y="0"/>
            <a:ext cx="3994778" cy="5159301"/>
          </a:xfrm>
          <a:prstGeom prst="rect">
            <a:avLst/>
          </a:prstGeom>
          <a:noFill/>
          <a:ln>
            <a:noFill/>
          </a:ln>
        </p:spPr>
      </p:pic>
      <p:sp>
        <p:nvSpPr>
          <p:cNvPr id="2" name="TextBox 1">
            <a:extLst>
              <a:ext uri="{FF2B5EF4-FFF2-40B4-BE49-F238E27FC236}">
                <a16:creationId xmlns:a16="http://schemas.microsoft.com/office/drawing/2014/main" id="{4854C007-9D71-0FB4-9D1F-76AE0E6D784E}"/>
              </a:ext>
            </a:extLst>
          </p:cNvPr>
          <p:cNvSpPr txBox="1"/>
          <p:nvPr/>
        </p:nvSpPr>
        <p:spPr>
          <a:xfrm>
            <a:off x="378811" y="453006"/>
            <a:ext cx="3053593" cy="369332"/>
          </a:xfrm>
          <a:prstGeom prst="rect">
            <a:avLst/>
          </a:prstGeom>
          <a:noFill/>
        </p:spPr>
        <p:txBody>
          <a:bodyPr wrap="square" rtlCol="0">
            <a:spAutoFit/>
          </a:bodyPr>
          <a:lstStyle/>
          <a:p>
            <a:r>
              <a:rPr lang="en-US" dirty="0"/>
              <a:t>Adam Cope- Cyberinet</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Various Delays</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US" dirty="0"/>
              <a:t>Debug testing tool</a:t>
            </a:r>
          </a:p>
          <a:p>
            <a:pPr marL="457200" lvl="0" indent="-317182" algn="l" rtl="0">
              <a:spcBef>
                <a:spcPts val="0"/>
              </a:spcBef>
              <a:spcAft>
                <a:spcPts val="0"/>
              </a:spcAft>
              <a:buSzPct val="100000"/>
              <a:buChar char="●"/>
            </a:pPr>
            <a:r>
              <a:rPr lang="en-US" dirty="0"/>
              <a:t>Tuner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DMX Control</a:t>
            </a:r>
          </a:p>
          <a:p>
            <a:pPr marL="457200" lvl="0" indent="-317182" algn="l" rtl="0">
              <a:spcBef>
                <a:spcPts val="0"/>
              </a:spcBef>
              <a:spcAft>
                <a:spcPts val="0"/>
              </a:spcAft>
              <a:buSzPct val="100000"/>
              <a:buChar char="●"/>
            </a:pPr>
            <a:r>
              <a:rPr lang="en-US" dirty="0"/>
              <a:t>M</a:t>
            </a:r>
            <a:r>
              <a:rPr lang="en" dirty="0"/>
              <a:t>ore coming soon!</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25</a:t>
            </a:fld>
            <a:endParaRPr lang="en" sz="2800" dirty="0"/>
          </a:p>
        </p:txBody>
      </p:sp>
      <p:pic>
        <p:nvPicPr>
          <p:cNvPr id="4" name="Picture 3" descr="A screenshot of a computer&#10;&#10;Description automatically generated with low confidence">
            <a:extLst>
              <a:ext uri="{FF2B5EF4-FFF2-40B4-BE49-F238E27FC236}">
                <a16:creationId xmlns:a16="http://schemas.microsoft.com/office/drawing/2014/main" id="{92A09E95-5258-96E8-A89A-0C290EC424B5}"/>
              </a:ext>
            </a:extLst>
          </p:cNvPr>
          <p:cNvPicPr>
            <a:picLocks noChangeAspect="1"/>
          </p:cNvPicPr>
          <p:nvPr/>
        </p:nvPicPr>
        <p:blipFill>
          <a:blip r:embed="rId3"/>
          <a:stretch>
            <a:fillRect/>
          </a:stretch>
        </p:blipFill>
        <p:spPr>
          <a:xfrm>
            <a:off x="4346628" y="2690118"/>
            <a:ext cx="2063509" cy="1300907"/>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0D02E-0557-52DB-9715-30F64BE0475D}"/>
              </a:ext>
            </a:extLst>
          </p:cNvPr>
          <p:cNvPicPr>
            <a:picLocks noChangeAspect="1"/>
          </p:cNvPicPr>
          <p:nvPr/>
        </p:nvPicPr>
        <p:blipFill>
          <a:blip r:embed="rId4"/>
          <a:stretch>
            <a:fillRect/>
          </a:stretch>
        </p:blipFill>
        <p:spPr>
          <a:xfrm>
            <a:off x="6768791" y="2711990"/>
            <a:ext cx="2063509" cy="1279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5"/>
        <p:cNvGrpSpPr/>
        <p:nvPr/>
      </p:nvGrpSpPr>
      <p:grpSpPr>
        <a:xfrm>
          <a:off x="0" y="0"/>
          <a:ext cx="0" cy="0"/>
          <a:chOff x="0" y="0"/>
          <a:chExt cx="0" cy="0"/>
        </a:xfrm>
      </p:grpSpPr>
      <p:pic>
        <p:nvPicPr>
          <p:cNvPr id="177" name="Picture 17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79" name="Picture 17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1" name="Oval 18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3" name="Picture 18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5" name="Picture 18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87" name="Rectangle 18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6" name="Google Shape;146;p27"/>
          <p:cNvSpPr txBox="1">
            <a:spLocks noGrp="1"/>
          </p:cNvSpPr>
          <p:nvPr>
            <p:ph type="title"/>
          </p:nvPr>
        </p:nvSpPr>
        <p:spPr>
          <a:xfrm>
            <a:off x="486697" y="471949"/>
            <a:ext cx="2492184"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900"/>
              <a:t>Max Patches Continued</a:t>
            </a:r>
          </a:p>
        </p:txBody>
      </p:sp>
      <p:pic>
        <p:nvPicPr>
          <p:cNvPr id="4" name="Picture 3" descr="Graphical user interface, application&#10;&#10;Description automatically generated">
            <a:extLst>
              <a:ext uri="{FF2B5EF4-FFF2-40B4-BE49-F238E27FC236}">
                <a16:creationId xmlns:a16="http://schemas.microsoft.com/office/drawing/2014/main" id="{ECC9DDFF-3A26-DAB4-D205-7A13DEBAE39D}"/>
              </a:ext>
            </a:extLst>
          </p:cNvPr>
          <p:cNvPicPr>
            <a:picLocks noChangeAspect="1"/>
          </p:cNvPicPr>
          <p:nvPr/>
        </p:nvPicPr>
        <p:blipFill rotWithShape="1">
          <a:blip r:embed="rId8"/>
          <a:srcRect r="1" b="8763"/>
          <a:stretch/>
        </p:blipFill>
        <p:spPr>
          <a:xfrm>
            <a:off x="3464658" y="457200"/>
            <a:ext cx="5193567" cy="4229098"/>
          </a:xfrm>
          <a:prstGeom prst="rect">
            <a:avLst/>
          </a:prstGeom>
          <a:effectLst>
            <a:outerShdw blurRad="50800" dist="38100" dir="5400000" algn="t" rotWithShape="0">
              <a:prstClr val="black">
                <a:alpha val="43000"/>
              </a:prstClr>
            </a:outerShdw>
          </a:effectLst>
        </p:spPr>
      </p:pic>
      <p:sp>
        <p:nvSpPr>
          <p:cNvPr id="189" name="Rectangle 188">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26</a:t>
            </a:fld>
            <a:endParaRPr lang="en-US" sz="2800"/>
          </a:p>
        </p:txBody>
      </p:sp>
      <p:sp>
        <p:nvSpPr>
          <p:cNvPr id="147" name="Google Shape;147;p27"/>
          <p:cNvSpPr txBox="1">
            <a:spLocks noGrp="1"/>
          </p:cNvSpPr>
          <p:nvPr>
            <p:ph type="body" idx="1"/>
          </p:nvPr>
        </p:nvSpPr>
        <p:spPr>
          <a:xfrm>
            <a:off x="485775" y="1828800"/>
            <a:ext cx="2493106" cy="2857499"/>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CNET.receive</a:t>
            </a:r>
            <a:r>
              <a:rPr lang="en-US" dirty="0"/>
              <a:t> receives all the data from the Cyberinet, sorts and scales it for use, then outputs the numbers to unique object outlets.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p:txBody>
          <a:bodyPr/>
          <a:lstStyle/>
          <a:p>
            <a:r>
              <a:rPr lang="en-US" dirty="0"/>
              <a:t>Main view of the </a:t>
            </a:r>
            <a:r>
              <a:rPr lang="en-US" dirty="0" err="1"/>
              <a:t>CNET.test</a:t>
            </a:r>
            <a:r>
              <a:rPr lang="en-US" dirty="0"/>
              <a:t> patch</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27</a:t>
            </a:fld>
            <a:endParaRPr lang="en" sz="2800" dirty="0"/>
          </a:p>
        </p:txBody>
      </p:sp>
      <p:pic>
        <p:nvPicPr>
          <p:cNvPr id="7" name="Picture 6" descr="A screenshot of a computer&#10;&#10;Description automatically generated with low confidence">
            <a:extLst>
              <a:ext uri="{FF2B5EF4-FFF2-40B4-BE49-F238E27FC236}">
                <a16:creationId xmlns:a16="http://schemas.microsoft.com/office/drawing/2014/main" id="{AAE7F521-2095-5E02-8525-F0AB8BFD8ACF}"/>
              </a:ext>
            </a:extLst>
          </p:cNvPr>
          <p:cNvPicPr>
            <a:picLocks noChangeAspect="1"/>
          </p:cNvPicPr>
          <p:nvPr/>
        </p:nvPicPr>
        <p:blipFill>
          <a:blip r:embed="rId2"/>
          <a:stretch>
            <a:fillRect/>
          </a:stretch>
        </p:blipFill>
        <p:spPr>
          <a:xfrm>
            <a:off x="2932771" y="0"/>
            <a:ext cx="3252197" cy="4355330"/>
          </a:xfrm>
          <a:prstGeom prst="rect">
            <a:avLst/>
          </a:prstGeom>
        </p:spPr>
      </p:pic>
    </p:spTree>
    <p:extLst>
      <p:ext uri="{BB962C8B-B14F-4D97-AF65-F5344CB8AC3E}">
        <p14:creationId xmlns:p14="http://schemas.microsoft.com/office/powerpoint/2010/main" val="273013862"/>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p:txBody>
          <a:bodyPr/>
          <a:lstStyle/>
          <a:p>
            <a:r>
              <a:rPr lang="en-US" dirty="0" err="1"/>
              <a:t>CNET.recieve</a:t>
            </a:r>
            <a:r>
              <a:rPr lang="en-US" dirty="0"/>
              <a:t> patch inner workings</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28</a:t>
            </a:fld>
            <a:endParaRPr lang="en" sz="2800" dirty="0"/>
          </a:p>
        </p:txBody>
      </p:sp>
      <p:pic>
        <p:nvPicPr>
          <p:cNvPr id="4" name="Picture 3" descr="Graphical user interface&#10;&#10;Description automatically generated">
            <a:extLst>
              <a:ext uri="{FF2B5EF4-FFF2-40B4-BE49-F238E27FC236}">
                <a16:creationId xmlns:a16="http://schemas.microsoft.com/office/drawing/2014/main" id="{3756C8CA-4E06-A028-8533-1F5A79FB3945}"/>
              </a:ext>
            </a:extLst>
          </p:cNvPr>
          <p:cNvPicPr>
            <a:picLocks noChangeAspect="1"/>
          </p:cNvPicPr>
          <p:nvPr/>
        </p:nvPicPr>
        <p:blipFill>
          <a:blip r:embed="rId2"/>
          <a:stretch>
            <a:fillRect/>
          </a:stretch>
        </p:blipFill>
        <p:spPr>
          <a:xfrm>
            <a:off x="0" y="307825"/>
            <a:ext cx="7772400" cy="3866123"/>
          </a:xfrm>
          <a:prstGeom prst="rect">
            <a:avLst/>
          </a:prstGeom>
        </p:spPr>
      </p:pic>
    </p:spTree>
    <p:extLst>
      <p:ext uri="{BB962C8B-B14F-4D97-AF65-F5344CB8AC3E}">
        <p14:creationId xmlns:p14="http://schemas.microsoft.com/office/powerpoint/2010/main" val="593995759"/>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F8C470A-95C6-598F-35A9-B10172FD5E74}"/>
              </a:ext>
            </a:extLst>
          </p:cNvPr>
          <p:cNvPicPr>
            <a:picLocks noChangeAspect="1"/>
          </p:cNvPicPr>
          <p:nvPr/>
        </p:nvPicPr>
        <p:blipFill rotWithShape="1">
          <a:blip r:embed="rId8">
            <a:duotone>
              <a:prstClr val="black"/>
              <a:schemeClr val="accent5">
                <a:tint val="45000"/>
                <a:satMod val="400000"/>
              </a:schemeClr>
            </a:duotone>
            <a:alphaModFix amt="25000"/>
          </a:blip>
          <a:srcRect t="18773"/>
          <a:stretch/>
        </p:blipFill>
        <p:spPr>
          <a:xfrm>
            <a:off x="20" y="10"/>
            <a:ext cx="9143980" cy="5143490"/>
          </a:xfrm>
          <a:prstGeom prst="rect">
            <a:avLst/>
          </a:prstGeom>
        </p:spPr>
      </p:pic>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defTabSz="457200"/>
            <a:r>
              <a:rPr lang="en-US" sz="7200"/>
              <a:t>Augmented Instruments</a:t>
            </a: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6619243" cy="646065"/>
          </a:xfrm>
        </p:spPr>
        <p:txBody>
          <a:bodyPr vert="horz" lIns="91440" tIns="45720" rIns="91440" bIns="45720" rtlCol="0" anchor="t">
            <a:normAutofit/>
          </a:bodyPr>
          <a:lstStyle/>
          <a:p>
            <a:pPr defTabSz="457200">
              <a:spcBef>
                <a:spcPts val="1000"/>
              </a:spcBef>
            </a:pPr>
            <a:r>
              <a:rPr lang="en-US" sz="2000" cap="all">
                <a:solidFill>
                  <a:schemeClr val="bg2">
                    <a:lumMod val="40000"/>
                    <a:lumOff val="60000"/>
                  </a:schemeClr>
                </a:solidFill>
              </a:rPr>
              <a:t>What is the Cyberinet?</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pPr lvl="0" indent="0" defTabSz="914400">
                <a:spcBef>
                  <a:spcPts val="0"/>
                </a:spcBef>
                <a:spcAft>
                  <a:spcPts val="600"/>
                </a:spcAft>
                <a:buNone/>
              </a:pPr>
              <a:t>2</a:t>
            </a:fld>
            <a:endParaRPr lang="en-US" sz="2800"/>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713679" y="2418972"/>
            <a:ext cx="2894847" cy="228601"/>
          </a:xfrm>
        </p:spPr>
        <p:txBody>
          <a:bodyPr vert="horz" lIns="91440" tIns="45720" rIns="91440" bIns="45720" rtlCol="0" anchor="b">
            <a:normAutofit/>
          </a:bodyPr>
          <a:lstStyle/>
          <a:p>
            <a:pPr defTabSz="914400">
              <a:lnSpc>
                <a:spcPct val="90000"/>
              </a:lnSpc>
              <a:spcAft>
                <a:spcPts val="600"/>
              </a:spcAft>
            </a:pPr>
            <a:r>
              <a:rPr lang="en-US" sz="1000" b="0" i="0" kern="1200">
                <a:solidFill>
                  <a:schemeClr val="tx1">
                    <a:tint val="75000"/>
                    <a:alpha val="6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2497746"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600" dirty="0"/>
              <a:t>Sending data to other programs</a:t>
            </a:r>
          </a:p>
        </p:txBody>
      </p:sp>
      <p:pic>
        <p:nvPicPr>
          <p:cNvPr id="156" name="Picture 154" descr="Computer script on a screen">
            <a:extLst>
              <a:ext uri="{FF2B5EF4-FFF2-40B4-BE49-F238E27FC236}">
                <a16:creationId xmlns:a16="http://schemas.microsoft.com/office/drawing/2014/main" id="{4E6B0630-A051-19FC-E4BF-7C646311E713}"/>
              </a:ext>
            </a:extLst>
          </p:cNvPr>
          <p:cNvPicPr>
            <a:picLocks noChangeAspect="1"/>
          </p:cNvPicPr>
          <p:nvPr/>
        </p:nvPicPr>
        <p:blipFill rotWithShape="1">
          <a:blip r:embed="rId8"/>
          <a:srcRect r="26416"/>
          <a:stretch/>
        </p:blipFill>
        <p:spPr>
          <a:xfrm>
            <a:off x="3476010" y="10"/>
            <a:ext cx="5670097" cy="5143490"/>
          </a:xfrm>
          <a:prstGeom prst="rect">
            <a:avLst/>
          </a:prstGeom>
        </p:spPr>
      </p:pic>
      <p:sp>
        <p:nvSpPr>
          <p:cNvPr id="171" name="Rectangle 17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29</a:t>
            </a:fld>
            <a:endParaRPr lang="en-US" sz="2800"/>
          </a:p>
        </p:txBody>
      </p:sp>
      <p:sp>
        <p:nvSpPr>
          <p:cNvPr id="153" name="Google Shape;153;p28"/>
          <p:cNvSpPr txBox="1">
            <a:spLocks noGrp="1"/>
          </p:cNvSpPr>
          <p:nvPr>
            <p:ph type="body" idx="1"/>
          </p:nvPr>
        </p:nvSpPr>
        <p:spPr>
          <a:xfrm>
            <a:off x="488001" y="1828800"/>
            <a:ext cx="2497746"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Data from the Cyberinet can be read by any software capable of receiving Serial data.</a:t>
            </a:r>
          </a:p>
          <a:p>
            <a:pPr marL="0" lvl="0" indent="0" defTabSz="457200">
              <a:lnSpc>
                <a:spcPct val="90000"/>
              </a:lnSpc>
              <a:spcBef>
                <a:spcPts val="1000"/>
              </a:spcBef>
              <a:buSzPct val="80000"/>
              <a:buFont typeface="Wingdings 3" charset="2"/>
              <a:buChar char=""/>
            </a:pPr>
            <a:r>
              <a:rPr lang="en-US" sz="1200"/>
              <a:t>Simply connect the Cyberinet to the host computer and use the software’s ability to read serial data.</a:t>
            </a:r>
          </a:p>
          <a:p>
            <a:pPr marL="0" lvl="0" indent="0" defTabSz="457200">
              <a:lnSpc>
                <a:spcPct val="90000"/>
              </a:lnSpc>
              <a:spcBef>
                <a:spcPts val="1000"/>
              </a:spcBef>
              <a:buSzPct val="80000"/>
              <a:buFont typeface="Wingdings 3" charset="2"/>
              <a:buChar char=""/>
            </a:pPr>
            <a:r>
              <a:rPr lang="en-US" sz="1200"/>
              <a:t>Programs like Max can then convert the messages to different formats and transmit them to other devices and softwares as needed. </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866216" y="1085850"/>
            <a:ext cx="5231186"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Online Resources</a:t>
            </a:r>
          </a:p>
        </p:txBody>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30</a:t>
            </a:fld>
            <a:endParaRPr lang="en-US" sz="2800" b="0" i="0" kern="1200">
              <a:solidFill>
                <a:srgbClr val="FFFFFF"/>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Contains all code, diagrams, and other information</a:t>
            </a:r>
            <a:endParaRPr dirty="0"/>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675927" y="330600"/>
            <a:ext cx="696286" cy="393600"/>
          </a:xfrm>
        </p:spPr>
        <p:txBody>
          <a:bodyPr>
            <a:noAutofit/>
          </a:bodyPr>
          <a:lstStyle/>
          <a:p>
            <a:pPr marL="0" lvl="0" indent="0" algn="r" rtl="0">
              <a:spcBef>
                <a:spcPts val="0"/>
              </a:spcBef>
              <a:spcAft>
                <a:spcPts val="0"/>
              </a:spcAft>
              <a:buNone/>
            </a:pPr>
            <a:fld id="{00000000-1234-1234-1234-123412341234}" type="slidenum">
              <a:rPr lang="en" sz="2800" smtClean="0"/>
              <a:t>31</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lnSpc>
                <a:spcPct val="90000"/>
              </a:lnSpc>
              <a:spcBef>
                <a:spcPct val="0"/>
              </a:spcBef>
            </a:pPr>
            <a:r>
              <a:rPr lang="en-US" sz="3600"/>
              <a:t>Code, Patches and Diagrams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32</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617520367"/>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707757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33</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21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15" name="Freeform: Shape 21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34</a:t>
            </a:fld>
            <a:endParaRPr lang="en-US" sz="2800" b="0" i="0" kern="1200">
              <a:solidFill>
                <a:srgbClr val="FFFFFF"/>
              </a:solidFill>
              <a:latin typeface="+mn-lt"/>
              <a:ea typeface="+mn-ea"/>
              <a:cs typeface="+mn-cs"/>
            </a:endParaRPr>
          </a:p>
        </p:txBody>
      </p:sp>
      <p:sp>
        <p:nvSpPr>
          <p:cNvPr id="193" name="Google Shape;193;p3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900" b="0" i="1" kern="1200" dirty="0">
                <a:solidFill>
                  <a:srgbClr val="FFFFFF"/>
                </a:solidFill>
                <a:latin typeface="+mj-lt"/>
                <a:ea typeface="+mj-ea"/>
                <a:cs typeface="+mj-cs"/>
              </a:rPr>
              <a:t>Raindrops on a Tin Roof </a:t>
            </a:r>
            <a:r>
              <a:rPr lang="en-US" sz="3900" b="0" i="0" kern="1200" dirty="0">
                <a:solidFill>
                  <a:srgbClr val="FFFFFF"/>
                </a:solidFill>
                <a:latin typeface="+mj-lt"/>
                <a:ea typeface="+mj-ea"/>
                <a:cs typeface="+mj-cs"/>
              </a:rPr>
              <a:t>(2022-2023)</a:t>
            </a:r>
          </a:p>
        </p:txBody>
      </p:sp>
      <p:sp>
        <p:nvSpPr>
          <p:cNvPr id="194" name="Google Shape;194;p35"/>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a:p>
            <a:pPr marL="285750" indent="-285750" defTabSz="457200">
              <a:spcBef>
                <a:spcPts val="1000"/>
              </a:spcBef>
              <a:buSzPct val="80000"/>
              <a:buFont typeface="Wingdings 3" charset="2"/>
              <a:buChar char=""/>
            </a:pPr>
            <a:r>
              <a:rPr lang="en-US" dirty="0"/>
              <a:t>The performer cues up various sound files and musical sections using the buttons.</a:t>
            </a:r>
          </a:p>
          <a:p>
            <a:pPr marL="285750" indent="-285750" defTabSz="457200">
              <a:spcBef>
                <a:spcPts val="1000"/>
              </a:spcBef>
              <a:buSzPct val="80000"/>
              <a:buFont typeface="Wingdings 3" charset="2"/>
              <a:buChar char=""/>
            </a:pPr>
            <a:r>
              <a:rPr lang="en-US" dirty="0"/>
              <a:t>Other sensors are used to control the processing of the sounds.</a:t>
            </a:r>
          </a:p>
          <a:p>
            <a:pPr marL="285750" indent="-285750" defTabSz="457200">
              <a:spcBef>
                <a:spcPts val="1000"/>
              </a:spcBef>
              <a:buSzPct val="80000"/>
              <a:buFont typeface="Wingdings 3" charset="2"/>
              <a:buChar char=""/>
            </a:pP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311700" y="3800213"/>
            <a:ext cx="3731794" cy="10354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a:t>
            </a:r>
          </a:p>
          <a:p>
            <a:pPr marL="0" lvl="0" indent="0" algn="l" rtl="0">
              <a:spcBef>
                <a:spcPts val="0"/>
              </a:spcBef>
              <a:spcAft>
                <a:spcPts val="0"/>
              </a:spcAft>
              <a:buNone/>
            </a:pPr>
            <a:r>
              <a:rPr lang="en" dirty="0"/>
              <a:t>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a:xfrm>
            <a:off x="7786325" y="428738"/>
            <a:ext cx="548700" cy="393600"/>
          </a:xfrm>
        </p:spPr>
        <p:txBody>
          <a:bodyPr>
            <a:normAutofit fontScale="77500" lnSpcReduction="20000"/>
          </a:bodyPr>
          <a:lstStyle/>
          <a:p>
            <a:pPr marL="0" lvl="0" indent="0" algn="r" rtl="0">
              <a:spcBef>
                <a:spcPts val="0"/>
              </a:spcBef>
              <a:spcAft>
                <a:spcPts val="0"/>
              </a:spcAft>
              <a:buNone/>
            </a:pPr>
            <a:fld id="{00000000-1234-1234-1234-123412341234}" type="slidenum">
              <a:rPr lang="en" smtClean="0"/>
              <a:t>35</a:t>
            </a:fld>
            <a:endParaRPr lang="en"/>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3602583" y="0"/>
            <a:ext cx="3989704" cy="5143500"/>
          </a:xfrm>
          <a:prstGeom prst="rect">
            <a:avLst/>
          </a:prstGeom>
        </p:spPr>
      </p:pic>
      <p:sp>
        <p:nvSpPr>
          <p:cNvPr id="2" name="TextBox 1">
            <a:extLst>
              <a:ext uri="{FF2B5EF4-FFF2-40B4-BE49-F238E27FC236}">
                <a16:creationId xmlns:a16="http://schemas.microsoft.com/office/drawing/2014/main" id="{A0A3410B-E3BD-928B-4314-2A2D19B2765F}"/>
              </a:ext>
            </a:extLst>
          </p:cNvPr>
          <p:cNvSpPr txBox="1"/>
          <p:nvPr/>
        </p:nvSpPr>
        <p:spPr>
          <a:xfrm>
            <a:off x="311700" y="453006"/>
            <a:ext cx="3194898" cy="646331"/>
          </a:xfrm>
          <a:prstGeom prst="rect">
            <a:avLst/>
          </a:prstGeom>
          <a:noFill/>
        </p:spPr>
        <p:txBody>
          <a:bodyPr wrap="square" rtlCol="0">
            <a:spAutoFit/>
          </a:bodyPr>
          <a:lstStyle/>
          <a:p>
            <a:r>
              <a:rPr lang="en-US" dirty="0"/>
              <a:t>Adam Cope - Cyberinet</a:t>
            </a:r>
          </a:p>
          <a:p>
            <a:r>
              <a:rPr lang="en-US" dirty="0"/>
              <a:t>Matthew Bardin - Narrator</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37</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4">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4200" dirty="0"/>
              <a:t>Potential Future Directions Include:</a:t>
            </a:r>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for Windows and Mac operating systems.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lvl="0" indent="0" defTabSz="457200">
              <a:spcBef>
                <a:spcPts val="1000"/>
              </a:spcBef>
              <a:buSzPct val="80000"/>
              <a:buFont typeface="Wingdings 3" charset="2"/>
              <a:buChar char=""/>
            </a:pPr>
            <a:r>
              <a:rPr lang="en-US" dirty="0"/>
              <a:t>OSC Formatting for easier multi-platform use cases.</a:t>
            </a:r>
          </a:p>
          <a:p>
            <a:pPr marL="0" indent="0" defTabSz="457200">
              <a:spcBef>
                <a:spcPts val="1000"/>
              </a:spcBef>
              <a:buSzPct val="80000"/>
              <a:buFont typeface="Wingdings 3" charset="2"/>
              <a:buChar char=""/>
            </a:pPr>
            <a:r>
              <a:rPr lang="en-US" dirty="0"/>
              <a:t>Password locking units to avoid miss-connections.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38</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normAutofit fontScale="92500"/>
          </a:bodyPr>
          <a:lstStyle/>
          <a:p>
            <a:r>
              <a:rPr lang="en-US" dirty="0"/>
              <a:t>Augmented Instruments are any instrument that has been altered or enhanced from its base capabilities in some way.</a:t>
            </a:r>
          </a:p>
          <a:p>
            <a:r>
              <a:rPr lang="en-US" dirty="0"/>
              <a:t>This can be done in a variety of methods.</a:t>
            </a:r>
          </a:p>
          <a:p>
            <a:r>
              <a:rPr lang="en-US" dirty="0"/>
              <a:t>Augmentation methods can be any combination of manual, automatic, acoustic, or electronic.</a:t>
            </a:r>
          </a:p>
          <a:p>
            <a:r>
              <a:rPr lang="en-US" dirty="0"/>
              <a:t>Many modern augmentations include electronic components and sensors.</a:t>
            </a:r>
          </a:p>
          <a:p>
            <a:endParaRPr lang="en-US" dirty="0"/>
          </a:p>
          <a:p>
            <a:endParaRPr lang="en-US" dirty="0"/>
          </a:p>
          <a:p>
            <a:r>
              <a:rPr lang="en-US" sz="1200" dirty="0"/>
              <a:t>Reid, Sarah, </a:t>
            </a:r>
            <a:r>
              <a:rPr lang="en-US" sz="1200" dirty="0" err="1"/>
              <a:t>Sithi-Amnaui</a:t>
            </a:r>
            <a:r>
              <a:rPr lang="en-US" sz="1200" dirty="0"/>
              <a:t>, Sara, &amp; </a:t>
            </a:r>
            <a:r>
              <a:rPr lang="en-US" sz="1200" dirty="0" err="1"/>
              <a:t>Kapur</a:t>
            </a:r>
            <a:r>
              <a:rPr lang="en-US" sz="1200" dirty="0"/>
              <a:t>. Ajay. (2018). </a:t>
            </a:r>
            <a:r>
              <a:rPr lang="en-US" sz="1200" i="1" dirty="0"/>
              <a:t>Women who Build Things: Gestural Controllers, Augmented Instruments, and Musical Mechatronics</a:t>
            </a:r>
            <a:r>
              <a:rPr lang="en-US" sz="1200" dirty="0"/>
              <a:t>. Proceedings of the International Conference on New Interfaces for Musical Expression, 178-183.</a:t>
            </a:r>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r>
              <a:rPr lang="en-US" dirty="0"/>
              <a:t>Instruments, but better.</a:t>
            </a:r>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z="2800" smtClean="0"/>
              <a:t>3</a:t>
            </a:fld>
            <a:endParaRPr lang="en" sz="2800"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pic>
        <p:nvPicPr>
          <p:cNvPr id="15" name="Content Placeholder 14" descr="Diagram">
            <a:extLst>
              <a:ext uri="{FF2B5EF4-FFF2-40B4-BE49-F238E27FC236}">
                <a16:creationId xmlns:a16="http://schemas.microsoft.com/office/drawing/2014/main" id="{2C454F29-3112-8315-2277-0F5CD934D82B}"/>
              </a:ext>
            </a:extLst>
          </p:cNvPr>
          <p:cNvPicPr>
            <a:picLocks noGrp="1" noChangeAspect="1"/>
          </p:cNvPicPr>
          <p:nvPr>
            <p:ph sz="half" idx="1"/>
          </p:nvPr>
        </p:nvPicPr>
        <p:blipFill>
          <a:blip r:embed="rId2"/>
          <a:stretch>
            <a:fillRect/>
          </a:stretch>
        </p:blipFill>
        <p:spPr>
          <a:xfrm>
            <a:off x="484584" y="1871276"/>
            <a:ext cx="3639741" cy="2034417"/>
          </a:xfrm>
        </p:spPr>
      </p:pic>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39</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spTree>
    <p:extLst>
      <p:ext uri="{BB962C8B-B14F-4D97-AF65-F5344CB8AC3E}">
        <p14:creationId xmlns:p14="http://schemas.microsoft.com/office/powerpoint/2010/main" val="3994419799"/>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3">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40</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4"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8"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0"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6143943" y="994410"/>
            <a:ext cx="2514282" cy="2299880"/>
          </a:xfrm>
        </p:spPr>
        <p:txBody>
          <a:bodyPr vert="horz" lIns="91440" tIns="45720" rIns="91440" bIns="45720" rtlCol="0" anchor="b">
            <a:normAutofit/>
          </a:bodyPr>
          <a:lstStyle/>
          <a:p>
            <a:pPr algn="l" defTabSz="457200">
              <a:spcBef>
                <a:spcPct val="0"/>
              </a:spcBef>
            </a:pPr>
            <a:r>
              <a:rPr lang="en-US" sz="4100" b="0" i="0" kern="1200">
                <a:solidFill>
                  <a:srgbClr val="EBEBEB"/>
                </a:solidFill>
                <a:latin typeface="+mj-lt"/>
                <a:ea typeface="+mj-ea"/>
                <a:cs typeface="+mj-cs"/>
              </a:rPr>
              <a:t>Thank You for coming!</a:t>
            </a:r>
          </a:p>
        </p:txBody>
      </p:sp>
      <p:sp>
        <p:nvSpPr>
          <p:cNvPr id="4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4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41</a:t>
            </a:fld>
            <a:endParaRPr lang="en-US" sz="2800">
              <a:solidFill>
                <a:srgbClr val="FFFFFF"/>
              </a:solidFill>
            </a:endParaRPr>
          </a:p>
        </p:txBody>
      </p:sp>
      <p:pic>
        <p:nvPicPr>
          <p:cNvPr id="25" name="Graphic 24" descr="Smiling Face with No Fill">
            <a:extLst>
              <a:ext uri="{FF2B5EF4-FFF2-40B4-BE49-F238E27FC236}">
                <a16:creationId xmlns:a16="http://schemas.microsoft.com/office/drawing/2014/main" id="{C6F91B52-2FAB-967D-F2E3-8F9D62F9B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86" y="485773"/>
            <a:ext cx="4171604" cy="4171604"/>
          </a:xfrm>
          <a:prstGeom prst="rect">
            <a:avLst/>
          </a:prstGeom>
          <a:effectLst/>
        </p:spPr>
      </p:pic>
    </p:spTree>
    <p:extLst>
      <p:ext uri="{BB962C8B-B14F-4D97-AF65-F5344CB8AC3E}">
        <p14:creationId xmlns:p14="http://schemas.microsoft.com/office/powerpoint/2010/main" val="311873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p:txBody>
          <a:bodyPr/>
          <a:lstStyle/>
          <a:p>
            <a:r>
              <a:rPr lang="en-US" dirty="0"/>
              <a:t>Early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p:txBody>
          <a:bodyPr/>
          <a:lstStyle/>
          <a:p>
            <a:pPr marL="171450" indent="-171450">
              <a:buFont typeface="Wingdings" pitchFamily="2" charset="2"/>
              <a:buChar char="Ø"/>
            </a:pPr>
            <a:r>
              <a:rPr lang="en-US" dirty="0"/>
              <a:t>Completely acoustic.</a:t>
            </a:r>
          </a:p>
          <a:p>
            <a:pPr marL="171450" indent="-171450">
              <a:buFont typeface="Wingdings" pitchFamily="2" charset="2"/>
              <a:buChar char="Ø"/>
            </a:pPr>
            <a:r>
              <a:rPr lang="en-US" dirty="0"/>
              <a:t>Generally looking to improve an instrument or crate a new one</a:t>
            </a:r>
          </a:p>
          <a:p>
            <a:pPr marL="171450" indent="-171450">
              <a:buFont typeface="Wingdings" pitchFamily="2" charset="2"/>
              <a:buChar char="Ø"/>
            </a:pPr>
            <a:r>
              <a:rPr lang="en-US" dirty="0"/>
              <a:t>Brass Mutes</a:t>
            </a:r>
          </a:p>
          <a:p>
            <a:pPr marL="171450" indent="-171450">
              <a:buFont typeface="Wingdings" pitchFamily="2" charset="2"/>
              <a:buChar char="Ø"/>
            </a:pPr>
            <a:r>
              <a:rPr lang="en-US" dirty="0"/>
              <a:t>Angled violin necks</a:t>
            </a:r>
          </a:p>
          <a:p>
            <a:endParaRPr lang="en-US" dirty="0"/>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a:xfrm>
            <a:off x="2818701" y="1485900"/>
            <a:ext cx="2397274" cy="432197"/>
          </a:xfrm>
        </p:spPr>
        <p:txBody>
          <a:bodyPr/>
          <a:lstStyle/>
          <a:p>
            <a:r>
              <a:rPr lang="en-US" dirty="0"/>
              <a:t>“Recent” Acoustic</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p:txBody>
          <a:bodyPr/>
          <a:lstStyle/>
          <a:p>
            <a:pPr marL="171450" indent="-171450">
              <a:buFont typeface="Wingdings" pitchFamily="2" charset="2"/>
              <a:buChar char="Ø"/>
            </a:pPr>
            <a:r>
              <a:rPr lang="en-US" dirty="0"/>
              <a:t>Mainly acoustic, more electronic as electronics and computers are invented and improved. </a:t>
            </a:r>
          </a:p>
          <a:p>
            <a:pPr marL="171450" indent="-171450">
              <a:buFont typeface="Wingdings" pitchFamily="2" charset="2"/>
              <a:buChar char="Ø"/>
            </a:pPr>
            <a:r>
              <a:rPr lang="en-US" dirty="0"/>
              <a:t>Generally exploring new timbres</a:t>
            </a:r>
          </a:p>
          <a:p>
            <a:pPr marL="171450" indent="-171450">
              <a:buFont typeface="Wingdings" pitchFamily="2" charset="2"/>
              <a:buChar char="Ø"/>
            </a:pPr>
            <a:r>
              <a:rPr lang="en-US" dirty="0"/>
              <a:t>Prepared Piano</a:t>
            </a:r>
          </a:p>
          <a:p>
            <a:pPr marL="171450" indent="-171450">
              <a:buFont typeface="Wingdings" pitchFamily="2" charset="2"/>
              <a:buChar char="Ø"/>
            </a:pPr>
            <a:r>
              <a:rPr lang="en-US" dirty="0"/>
              <a:t>Amplification</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a:xfrm>
            <a:off x="5343525" y="1485900"/>
            <a:ext cx="2303230" cy="432197"/>
          </a:xfrm>
        </p:spPr>
        <p:txBody>
          <a:bodyPr/>
          <a:lstStyle/>
          <a:p>
            <a:r>
              <a:rPr lang="en-US" dirty="0"/>
              <a:t>Modern/Electronic</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p:txBody>
          <a:bodyPr/>
          <a:lstStyle/>
          <a:p>
            <a:pPr marL="171450" indent="-171450">
              <a:buFont typeface="Wingdings" pitchFamily="2" charset="2"/>
              <a:buChar char="Ø"/>
            </a:pPr>
            <a:r>
              <a:rPr lang="en-US" dirty="0"/>
              <a:t>Generally, include electronic capabilities, especially as technology continually improves.</a:t>
            </a:r>
          </a:p>
          <a:p>
            <a:pPr marL="171450" indent="-171450">
              <a:buFont typeface="Wingdings" pitchFamily="2" charset="2"/>
              <a:buChar char="Ø"/>
            </a:pPr>
            <a:r>
              <a:rPr lang="en-US" dirty="0"/>
              <a:t>Exploring new timbres and instrument functionality.</a:t>
            </a:r>
          </a:p>
          <a:p>
            <a:pPr marL="171450" indent="-171450">
              <a:buFont typeface="Wingdings" pitchFamily="2" charset="2"/>
              <a:buChar char="Ø"/>
            </a:pPr>
            <a:r>
              <a:rPr lang="en-US" dirty="0"/>
              <a:t>MIGSI Trumpet</a:t>
            </a:r>
          </a:p>
          <a:p>
            <a:pPr marL="171450" indent="-171450">
              <a:buFont typeface="Wingdings" pitchFamily="2" charset="2"/>
              <a:buChar char="Ø"/>
            </a:pPr>
            <a:r>
              <a:rPr lang="en-US" dirty="0" err="1"/>
              <a:t>SABRe</a:t>
            </a:r>
            <a:endParaRPr lang="en-US" dirty="0"/>
          </a:p>
          <a:p>
            <a:pPr marL="171450" indent="-171450">
              <a:buFont typeface="Wingdings" pitchFamily="2" charset="2"/>
              <a:buChar char="Ø"/>
            </a:pPr>
            <a:r>
              <a:rPr lang="en-US" dirty="0"/>
              <a:t>Overtone Violin</a:t>
            </a:r>
          </a:p>
          <a:p>
            <a:pPr marL="171450" indent="-171450">
              <a:buFont typeface="Wingdings" pitchFamily="2" charset="2"/>
              <a:buChar char="Ø"/>
            </a:pPr>
            <a:r>
              <a:rPr lang="en-US" dirty="0" err="1"/>
              <a:t>MataSax</a:t>
            </a:r>
            <a:endParaRPr lang="en-US" dirty="0"/>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p:txBody>
          <a:bodyPr/>
          <a:lstStyle/>
          <a:p>
            <a:r>
              <a:rPr lang="en-US" dirty="0"/>
              <a:t>General timeline, not official eras</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z="2800" smtClean="0"/>
              <a:t>4</a:t>
            </a:fld>
            <a:endParaRPr lang="en" sz="2800" dirty="0"/>
          </a:p>
        </p:txBody>
      </p:sp>
    </p:spTree>
    <p:extLst>
      <p:ext uri="{BB962C8B-B14F-4D97-AF65-F5344CB8AC3E}">
        <p14:creationId xmlns:p14="http://schemas.microsoft.com/office/powerpoint/2010/main" val="20779661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4">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5</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3900" b="0" i="0" kern="1200" dirty="0">
                <a:solidFill>
                  <a:schemeClr val="tx2"/>
                </a:solidFill>
                <a:latin typeface="+mj-lt"/>
                <a:ea typeface="+mj-ea"/>
                <a:cs typeface="+mj-cs"/>
              </a:rPr>
              <a:t>What is Cybernetic About it?</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827484" y="1539688"/>
            <a:ext cx="6709905" cy="3146611"/>
          </a:xfrm>
        </p:spPr>
        <p:txBody>
          <a:bodyPr vert="horz" lIns="91440" tIns="45720" rIns="91440" bIns="45720" rtlCol="0">
            <a:normAutofit/>
          </a:bodyPr>
          <a:lstStyle/>
          <a:p>
            <a:pPr defTabSz="457200">
              <a:spcBef>
                <a:spcPts val="1000"/>
              </a:spcBef>
              <a:buSzPct val="80000"/>
              <a:buFont typeface="Wingdings 3" charset="2"/>
              <a:buChar char=""/>
            </a:pPr>
            <a:r>
              <a:rPr lang="en-US" dirty="0"/>
              <a:t>Cybernetic: The science of communications and automatic control systems in both machines and living things – Oxford Dictionary</a:t>
            </a:r>
            <a:endParaRPr lang="en-US"/>
          </a:p>
          <a:p>
            <a:pPr defTabSz="457200">
              <a:spcBef>
                <a:spcPts val="1000"/>
              </a:spcBef>
              <a:buSzPct val="80000"/>
              <a:buFont typeface="Wingdings 3" charset="2"/>
              <a:buChar char=""/>
            </a:pPr>
            <a:r>
              <a:rPr lang="en-US" dirty="0"/>
              <a:t>Definition ca. 1948 from the Greek “Kubernetes” meaning captain, pilot, conductor, etc.</a:t>
            </a:r>
            <a:endParaRPr lang="en-US"/>
          </a:p>
          <a:p>
            <a:pPr defTabSz="457200">
              <a:spcBef>
                <a:spcPts val="1000"/>
              </a:spcBef>
              <a:buSzPct val="80000"/>
              <a:buFont typeface="Wingdings 3" charset="2"/>
              <a:buChar char=""/>
            </a:pPr>
            <a:endParaRPr lang="en-US"/>
          </a:p>
          <a:p>
            <a:pPr defTabSz="457200">
              <a:spcBef>
                <a:spcPts val="1000"/>
              </a:spcBef>
              <a:buSzPct val="80000"/>
              <a:buFont typeface="Wingdings 3" charset="2"/>
              <a:buChar char=""/>
            </a:pPr>
            <a:endParaRPr lang="en-US"/>
          </a:p>
          <a:p>
            <a:pPr defTabSz="457200">
              <a:spcBef>
                <a:spcPts val="1000"/>
              </a:spcBef>
              <a:buSzPct val="80000"/>
              <a:buFont typeface="Wingdings 3" charset="2"/>
              <a:buChar char=""/>
            </a:pPr>
            <a:r>
              <a:rPr lang="en-US" dirty="0"/>
              <a:t>The Cyberinet is used to collect performance data and automatically control the audio processing and other electronic elements of an electroacoustic performance.</a:t>
            </a:r>
            <a:endParaRPr lang="en-US"/>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6</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246265745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device can be easily added or removed from a standard Bb Clarinet whenever needed.</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Creates sound and control possibilities with minimal additional knowledge.</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7</a:t>
            </a:fld>
            <a:endParaRPr lang="en-US" sz="2800" b="0" i="0" kern="1200" dirty="0">
              <a:solidFill>
                <a:schemeClr val="tx1">
                  <a:tint val="75000"/>
                </a:schemeClr>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A major goal of the Cyberinet is to be user-friendly in every possible state.</a:t>
            </a:r>
          </a:p>
          <a:p>
            <a:pPr marL="0" lvl="0" indent="0" defTabSz="457200">
              <a:spcBef>
                <a:spcPts val="1000"/>
              </a:spcBef>
              <a:buSzPct val="80000"/>
              <a:buFont typeface="Wingdings 3" charset="2"/>
              <a:buChar char=""/>
            </a:pPr>
            <a:r>
              <a:rPr lang="en-US" dirty="0"/>
              <a:t>Components are all common-place and use standard pin spacings.</a:t>
            </a:r>
          </a:p>
          <a:p>
            <a:pPr marL="0" lvl="0" indent="0" defTabSz="457200">
              <a:spcBef>
                <a:spcPts val="1000"/>
              </a:spcBef>
              <a:buSzPct val="80000"/>
              <a:buFont typeface="Wingdings 3" charset="2"/>
              <a:buChar char=""/>
            </a:pPr>
            <a:r>
              <a:rPr lang="en-US" dirty="0"/>
              <a:t>Software tools provide easy programming.</a:t>
            </a:r>
          </a:p>
          <a:p>
            <a:pPr marL="0" lvl="0" indent="0" defTabSz="457200">
              <a:spcBef>
                <a:spcPts val="1000"/>
              </a:spcBef>
              <a:buSzPct val="80000"/>
              <a:buFont typeface="Wingdings 3" charset="2"/>
              <a:buChar char=""/>
            </a:pPr>
            <a:r>
              <a:rPr lang="en-US" dirty="0"/>
              <a:t>Can be used as a compositional AND performance tool.</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8</a:t>
            </a:fld>
            <a:endParaRPr lang="en-US" sz="2800" b="0" i="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1818</TotalTime>
  <Words>1498</Words>
  <Application>Microsoft Macintosh PowerPoint</Application>
  <PresentationFormat>On-screen Show (16:9)</PresentationFormat>
  <Paragraphs>211</Paragraphs>
  <Slides>43</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Wingdings 3</vt:lpstr>
      <vt:lpstr>Oswald</vt:lpstr>
      <vt:lpstr>Futura Medium</vt:lpstr>
      <vt:lpstr>Wingdings</vt:lpstr>
      <vt:lpstr>Century Gothic</vt:lpstr>
      <vt:lpstr>Arial</vt:lpstr>
      <vt:lpstr>Ion</vt:lpstr>
      <vt:lpstr>The main event will begin soon.  Please take your seat.  Access the event program with this  QR code =&gt;  </vt:lpstr>
      <vt:lpstr>Raindrops on a Tin Roof: Exploring the Cyberinet</vt:lpstr>
      <vt:lpstr>Augmented Instruments</vt:lpstr>
      <vt:lpstr>What is an Augmented Instrument?</vt:lpstr>
      <vt:lpstr>Eras of Augmented Instruments</vt:lpstr>
      <vt:lpstr>Cybernetic + Clarinet</vt:lpstr>
      <vt:lpstr>What is Cybernetic About it?</vt:lpstr>
      <vt:lpstr>Why use this Instrument?</vt:lpstr>
      <vt:lpstr>Why use this Instrument?</vt:lpstr>
      <vt:lpstr>Components Included</vt:lpstr>
      <vt:lpstr>PowerPoint Presentation</vt:lpstr>
      <vt:lpstr>PowerPoint Presentation</vt:lpstr>
      <vt:lpstr>PowerPoint Presentation</vt:lpstr>
      <vt:lpstr>Future Optional add-ons</vt:lpstr>
      <vt:lpstr>Music</vt:lpstr>
      <vt:lpstr>Puzzle of a Park (2023)</vt:lpstr>
      <vt:lpstr>PowerPoint Presentation</vt:lpstr>
      <vt:lpstr>Assembling the Unit</vt:lpstr>
      <vt:lpstr>PowerPoint Presentation</vt:lpstr>
      <vt:lpstr>How the Cyberinet works</vt:lpstr>
      <vt:lpstr>Collects data</vt:lpstr>
      <vt:lpstr>Transmits wirelessly</vt:lpstr>
      <vt:lpstr>Music</vt:lpstr>
      <vt:lpstr>Ethereal Presence (2022)</vt:lpstr>
      <vt:lpstr>PowerPoint Presentation</vt:lpstr>
      <vt:lpstr>Processing/Manipulation in Max</vt:lpstr>
      <vt:lpstr>Max Patches Continued</vt:lpstr>
      <vt:lpstr>PowerPoint Presentation</vt:lpstr>
      <vt:lpstr>PowerPoint Presentation</vt:lpstr>
      <vt:lpstr>Sending data to other programs</vt:lpstr>
      <vt:lpstr>Online Resources</vt:lpstr>
      <vt:lpstr>Github Repo</vt:lpstr>
      <vt:lpstr>Code, Patches and Diagrams</vt:lpstr>
      <vt:lpstr>Music</vt:lpstr>
      <vt:lpstr>Raindrops on a Tin Roof (2022-2023)</vt:lpstr>
      <vt:lpstr>PowerPoint Presentation</vt:lpstr>
      <vt:lpstr>PowerPoint Presentation</vt:lpstr>
      <vt:lpstr>Future Directions</vt:lpstr>
      <vt:lpstr>Potential Future Directions Include:</vt:lpstr>
      <vt:lpstr>All the compositions are available in Max.</vt:lpstr>
      <vt:lpstr>Questions?</vt:lpstr>
      <vt:lpstr>Thank You for coming!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Bardin</cp:lastModifiedBy>
  <cp:revision>40</cp:revision>
  <dcterms:modified xsi:type="dcterms:W3CDTF">2023-04-10T23:43:44Z</dcterms:modified>
</cp:coreProperties>
</file>